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Barlow Black" panose="020B0604020202020204" charset="0"/>
      <p:bold r:id="rId25"/>
      <p:italic r:id="rId26"/>
      <p:boldItalic r:id="rId27"/>
    </p:embeddedFont>
    <p:embeddedFont>
      <p:font typeface="Barlow" panose="020B0604020202020204" charset="0"/>
      <p:regular r:id="rId28"/>
      <p:bold r:id="rId29"/>
      <p:italic r:id="rId30"/>
      <p:boldItalic r:id="rId31"/>
    </p:embeddedFont>
    <p:embeddedFont>
      <p:font typeface="Barlow Medium" panose="020B0604020202020204" charset="0"/>
      <p:regular r:id="rId32"/>
      <p:bold r:id="rId33"/>
      <p:italic r:id="rId34"/>
      <p:boldItalic r:id="rId35"/>
    </p:embeddedFont>
    <p:embeddedFont>
      <p:font typeface="Barlow SemiBold"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owxvjLvtH2E5RxjUdpHsH+LQj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45D"/>
    <a:srgbClr val="114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howGuides="1">
      <p:cViewPr varScale="1">
        <p:scale>
          <a:sx n="106" d="100"/>
          <a:sy n="106" d="100"/>
        </p:scale>
        <p:origin x="67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Foglio_di_lavoro_di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Foglio_di_lavoro_di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Foglio_di_lavoro_di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Foglio_di_lavoro_di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it-IT" sz="1800" b="1"/>
              <a:t>Migrazioni</a:t>
            </a:r>
            <a:r>
              <a:rPr lang="it-IT" sz="1800" b="1" baseline="0"/>
              <a:t> nette (media annua)</a:t>
            </a:r>
            <a:endParaRPr lang="it-IT"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MF!$H$127</c:f>
              <c:strCache>
                <c:ptCount val="1"/>
                <c:pt idx="0">
                  <c:v>Scenario Eurostat</c:v>
                </c:pt>
              </c:strCache>
            </c:strRef>
          </c:tx>
          <c:spPr>
            <a:solidFill>
              <a:srgbClr val="84B45D"/>
            </a:solidFill>
            <a:ln w="19050">
              <a:solidFill>
                <a:srgbClr val="FF0000"/>
              </a:solidFill>
            </a:ln>
            <a:effectLst/>
            <a:sp3d contourW="19050">
              <a:contourClr>
                <a:srgbClr val="FF0000"/>
              </a:contourClr>
            </a:sp3d>
          </c:spPr>
          <c:invertIfNegative val="0"/>
          <c:dLbls>
            <c:dLbl>
              <c:idx val="0"/>
              <c:layout>
                <c:manualLayout>
                  <c:x val="0"/>
                  <c:y val="-3.205128205128208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ED2-4F10-803E-C70E1A897791}"/>
                </c:ext>
                <c:ext xmlns:c15="http://schemas.microsoft.com/office/drawing/2012/chart" uri="{CE6537A1-D6FC-4f65-9D91-7224C49458BB}"/>
              </c:extLst>
            </c:dLbl>
            <c:dLbl>
              <c:idx val="1"/>
              <c:layout>
                <c:manualLayout>
                  <c:x val="-6.7946213308108696E-17"/>
                  <c:y val="-2.24358974358974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ED2-4F10-803E-C70E1A897791}"/>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MF!$E$128:$E$129</c:f>
              <c:strCache>
                <c:ptCount val="2"/>
                <c:pt idx="0">
                  <c:v>2023-2042</c:v>
                </c:pt>
                <c:pt idx="1">
                  <c:v>2043-2062</c:v>
                </c:pt>
              </c:strCache>
            </c:strRef>
          </c:cat>
          <c:val>
            <c:numRef>
              <c:f>MF!$H$128:$H$129</c:f>
              <c:numCache>
                <c:formatCode>0</c:formatCode>
                <c:ptCount val="2"/>
                <c:pt idx="0">
                  <c:v>263744.25</c:v>
                </c:pt>
                <c:pt idx="1">
                  <c:v>240447.25</c:v>
                </c:pt>
              </c:numCache>
            </c:numRef>
          </c:val>
          <c:extLst xmlns:c16r2="http://schemas.microsoft.com/office/drawing/2015/06/chart">
            <c:ext xmlns:c16="http://schemas.microsoft.com/office/drawing/2014/chart" uri="{C3380CC4-5D6E-409C-BE32-E72D297353CC}">
              <c16:uniqueId val="{00000000-E58E-4989-BEDD-433D90853A7E}"/>
            </c:ext>
          </c:extLst>
        </c:ser>
        <c:ser>
          <c:idx val="1"/>
          <c:order val="1"/>
          <c:tx>
            <c:strRef>
              <c:f>MF!$I$127</c:f>
              <c:strCache>
                <c:ptCount val="1"/>
                <c:pt idx="0">
                  <c:v>Scenario Istat</c:v>
                </c:pt>
              </c:strCache>
            </c:strRef>
          </c:tx>
          <c:spPr>
            <a:solidFill>
              <a:srgbClr val="114E83"/>
            </a:solidFill>
            <a:ln>
              <a:solidFill>
                <a:schemeClr val="bg1">
                  <a:lumMod val="65000"/>
                </a:schemeClr>
              </a:solidFill>
            </a:ln>
            <a:effectLst/>
            <a:sp3d>
              <a:contourClr>
                <a:schemeClr val="bg1">
                  <a:lumMod val="65000"/>
                </a:schemeClr>
              </a:contourClr>
            </a:sp3d>
          </c:spPr>
          <c:invertIfNegative val="0"/>
          <c:dLbls>
            <c:dLbl>
              <c:idx val="0"/>
              <c:layout>
                <c:manualLayout>
                  <c:x val="5.3739898598954228E-2"/>
                  <c:y val="-5.1282051282051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ED2-4F10-803E-C70E1A897791}"/>
                </c:ext>
                <c:ext xmlns:c15="http://schemas.microsoft.com/office/drawing/2012/chart" uri="{CE6537A1-D6FC-4f65-9D91-7224C49458BB}"/>
              </c:extLst>
            </c:dLbl>
            <c:dLbl>
              <c:idx val="1"/>
              <c:layout>
                <c:manualLayout>
                  <c:x val="5.3739898598954297E-2"/>
                  <c:y val="-7.05128205128205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ED2-4F10-803E-C70E1A897791}"/>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MF!$E$128:$E$129</c:f>
              <c:strCache>
                <c:ptCount val="2"/>
                <c:pt idx="0">
                  <c:v>2023-2042</c:v>
                </c:pt>
                <c:pt idx="1">
                  <c:v>2043-2062</c:v>
                </c:pt>
              </c:strCache>
            </c:strRef>
          </c:cat>
          <c:val>
            <c:numRef>
              <c:f>MF!$I$128:$I$129</c:f>
              <c:numCache>
                <c:formatCode>0</c:formatCode>
                <c:ptCount val="2"/>
                <c:pt idx="0">
                  <c:v>135662.39999999999</c:v>
                </c:pt>
                <c:pt idx="1">
                  <c:v>126529.85</c:v>
                </c:pt>
              </c:numCache>
            </c:numRef>
          </c:val>
          <c:extLst xmlns:c16r2="http://schemas.microsoft.com/office/drawing/2015/06/chart">
            <c:ext xmlns:c16="http://schemas.microsoft.com/office/drawing/2014/chart" uri="{C3380CC4-5D6E-409C-BE32-E72D297353CC}">
              <c16:uniqueId val="{00000001-E58E-4989-BEDD-433D90853A7E}"/>
            </c:ext>
          </c:extLst>
        </c:ser>
        <c:dLbls>
          <c:showLegendKey val="0"/>
          <c:showVal val="0"/>
          <c:showCatName val="0"/>
          <c:showSerName val="0"/>
          <c:showPercent val="0"/>
          <c:showBubbleSize val="0"/>
        </c:dLbls>
        <c:gapWidth val="150"/>
        <c:shape val="box"/>
        <c:axId val="450316192"/>
        <c:axId val="450316584"/>
        <c:axId val="0"/>
      </c:bar3DChart>
      <c:catAx>
        <c:axId val="4503161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crossAx val="450316584"/>
        <c:crosses val="autoZero"/>
        <c:auto val="1"/>
        <c:lblAlgn val="ctr"/>
        <c:lblOffset val="100"/>
        <c:noMultiLvlLbl val="0"/>
      </c:catAx>
      <c:valAx>
        <c:axId val="450316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crossAx val="4503161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it-IT" sz="1800" b="1"/>
              <a:t>Popolazione</a:t>
            </a:r>
            <a:r>
              <a:rPr lang="it-IT" sz="1800" b="1" baseline="0"/>
              <a:t> residente al 1° gennaio</a:t>
            </a:r>
            <a:endParaRPr lang="it-IT"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MF!$B$126</c:f>
              <c:strCache>
                <c:ptCount val="1"/>
                <c:pt idx="0">
                  <c:v>Scenario Eurostat</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dLbls>
            <c:dLbl>
              <c:idx val="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410-4B02-9723-775EC814911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MF!$A$127:$A$129</c:f>
              <c:numCache>
                <c:formatCode>0</c:formatCode>
                <c:ptCount val="3"/>
                <c:pt idx="0">
                  <c:v>2023</c:v>
                </c:pt>
                <c:pt idx="1">
                  <c:v>2043</c:v>
                </c:pt>
                <c:pt idx="2">
                  <c:v>2063</c:v>
                </c:pt>
              </c:numCache>
            </c:numRef>
          </c:cat>
          <c:val>
            <c:numRef>
              <c:f>MF!$B$127:$B$129</c:f>
              <c:numCache>
                <c:formatCode>#,##0</c:formatCode>
                <c:ptCount val="3"/>
                <c:pt idx="0">
                  <c:v>58850717</c:v>
                </c:pt>
                <c:pt idx="1">
                  <c:v>58056442.387288034</c:v>
                </c:pt>
                <c:pt idx="2">
                  <c:v>54190076.534845844</c:v>
                </c:pt>
              </c:numCache>
            </c:numRef>
          </c:val>
          <c:smooth val="0"/>
          <c:extLst xmlns:c16r2="http://schemas.microsoft.com/office/drawing/2015/06/chart">
            <c:ext xmlns:c16="http://schemas.microsoft.com/office/drawing/2014/chart" uri="{C3380CC4-5D6E-409C-BE32-E72D297353CC}">
              <c16:uniqueId val="{00000001-C410-4B02-9723-775EC8149114}"/>
            </c:ext>
          </c:extLst>
        </c:ser>
        <c:ser>
          <c:idx val="1"/>
          <c:order val="1"/>
          <c:tx>
            <c:strRef>
              <c:f>MF!$C$126</c:f>
              <c:strCache>
                <c:ptCount val="1"/>
                <c:pt idx="0">
                  <c:v>Scenario Istat</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dLbls>
            <c:dLbl>
              <c:idx val="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410-4B02-9723-775EC814911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MF!$A$127:$A$129</c:f>
              <c:numCache>
                <c:formatCode>0</c:formatCode>
                <c:ptCount val="3"/>
                <c:pt idx="0">
                  <c:v>2023</c:v>
                </c:pt>
                <c:pt idx="1">
                  <c:v>2043</c:v>
                </c:pt>
                <c:pt idx="2">
                  <c:v>2063</c:v>
                </c:pt>
              </c:numCache>
            </c:numRef>
          </c:cat>
          <c:val>
            <c:numRef>
              <c:f>MF!$C$127:$C$129</c:f>
              <c:numCache>
                <c:formatCode>#,##0</c:formatCode>
                <c:ptCount val="3"/>
                <c:pt idx="0">
                  <c:v>58850717</c:v>
                </c:pt>
                <c:pt idx="1">
                  <c:v>55792573.152433544</c:v>
                </c:pt>
                <c:pt idx="2">
                  <c:v>49821083.532763876</c:v>
                </c:pt>
              </c:numCache>
            </c:numRef>
          </c:val>
          <c:smooth val="0"/>
          <c:extLst xmlns:c16r2="http://schemas.microsoft.com/office/drawing/2015/06/chart">
            <c:ext xmlns:c16="http://schemas.microsoft.com/office/drawing/2014/chart" uri="{C3380CC4-5D6E-409C-BE32-E72D297353CC}">
              <c16:uniqueId val="{00000003-C410-4B02-9723-775EC8149114}"/>
            </c:ext>
          </c:extLst>
        </c:ser>
        <c:dLbls>
          <c:showLegendKey val="0"/>
          <c:showVal val="0"/>
          <c:showCatName val="0"/>
          <c:showSerName val="0"/>
          <c:showPercent val="0"/>
          <c:showBubbleSize val="0"/>
        </c:dLbls>
        <c:marker val="1"/>
        <c:smooth val="0"/>
        <c:axId val="450317760"/>
        <c:axId val="450318152"/>
      </c:lineChart>
      <c:catAx>
        <c:axId val="4503177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0318152"/>
        <c:crosses val="autoZero"/>
        <c:auto val="1"/>
        <c:lblAlgn val="ctr"/>
        <c:lblOffset val="100"/>
        <c:noMultiLvlLbl val="0"/>
      </c:catAx>
      <c:valAx>
        <c:axId val="450318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03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it-IT" sz="1800" b="1"/>
              <a:t>Nati</a:t>
            </a:r>
            <a:r>
              <a:rPr lang="it-IT" sz="1800" b="1" baseline="0"/>
              <a:t> (media annua)</a:t>
            </a:r>
            <a:endParaRPr lang="it-IT"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MF!$F$127</c:f>
              <c:strCache>
                <c:ptCount val="1"/>
                <c:pt idx="0">
                  <c:v>Scenario Eurostat</c:v>
                </c:pt>
              </c:strCache>
            </c:strRef>
          </c:tx>
          <c:spPr>
            <a:solidFill>
              <a:srgbClr val="84B45D"/>
            </a:solidFill>
            <a:ln w="15875">
              <a:solidFill>
                <a:srgbClr val="FF0000"/>
              </a:solidFill>
            </a:ln>
            <a:effectLst/>
            <a:sp3d contourW="15875">
              <a:contourClr>
                <a:srgbClr val="FF0000"/>
              </a:contourClr>
            </a:sp3d>
          </c:spPr>
          <c:invertIfNegative val="0"/>
          <c:cat>
            <c:strRef>
              <c:f>MF!$E$128:$E$129</c:f>
              <c:strCache>
                <c:ptCount val="2"/>
                <c:pt idx="0">
                  <c:v>2023-2042</c:v>
                </c:pt>
                <c:pt idx="1">
                  <c:v>2043-2062</c:v>
                </c:pt>
              </c:strCache>
            </c:strRef>
          </c:cat>
          <c:val>
            <c:numRef>
              <c:f>MF!$F$128:$F$129</c:f>
              <c:numCache>
                <c:formatCode>0</c:formatCode>
                <c:ptCount val="2"/>
                <c:pt idx="0">
                  <c:v>406004.6</c:v>
                </c:pt>
                <c:pt idx="1">
                  <c:v>381913.8</c:v>
                </c:pt>
              </c:numCache>
            </c:numRef>
          </c:val>
          <c:extLst xmlns:c16r2="http://schemas.microsoft.com/office/drawing/2015/06/chart">
            <c:ext xmlns:c16="http://schemas.microsoft.com/office/drawing/2014/chart" uri="{C3380CC4-5D6E-409C-BE32-E72D297353CC}">
              <c16:uniqueId val="{00000000-5CE9-459F-B9B7-BC0101878A48}"/>
            </c:ext>
          </c:extLst>
        </c:ser>
        <c:ser>
          <c:idx val="1"/>
          <c:order val="1"/>
          <c:tx>
            <c:strRef>
              <c:f>MF!$G$127</c:f>
              <c:strCache>
                <c:ptCount val="1"/>
                <c:pt idx="0">
                  <c:v>Scenario Istat</c:v>
                </c:pt>
              </c:strCache>
            </c:strRef>
          </c:tx>
          <c:spPr>
            <a:solidFill>
              <a:srgbClr val="114E83"/>
            </a:solidFill>
            <a:ln>
              <a:solidFill>
                <a:schemeClr val="bg1">
                  <a:lumMod val="65000"/>
                </a:schemeClr>
              </a:solidFill>
            </a:ln>
            <a:effectLst/>
            <a:sp3d>
              <a:contourClr>
                <a:schemeClr val="bg1">
                  <a:lumMod val="65000"/>
                </a:schemeClr>
              </a:contourClr>
            </a:sp3d>
          </c:spPr>
          <c:invertIfNegative val="0"/>
          <c:cat>
            <c:strRef>
              <c:f>MF!$E$128:$E$129</c:f>
              <c:strCache>
                <c:ptCount val="2"/>
                <c:pt idx="0">
                  <c:v>2023-2042</c:v>
                </c:pt>
                <c:pt idx="1">
                  <c:v>2043-2062</c:v>
                </c:pt>
              </c:strCache>
            </c:strRef>
          </c:cat>
          <c:val>
            <c:numRef>
              <c:f>MF!$G$128:$G$129</c:f>
              <c:numCache>
                <c:formatCode>0</c:formatCode>
                <c:ptCount val="2"/>
                <c:pt idx="0">
                  <c:v>416463.3</c:v>
                </c:pt>
                <c:pt idx="1">
                  <c:v>378662.95</c:v>
                </c:pt>
              </c:numCache>
            </c:numRef>
          </c:val>
          <c:extLst xmlns:c16r2="http://schemas.microsoft.com/office/drawing/2015/06/chart">
            <c:ext xmlns:c16="http://schemas.microsoft.com/office/drawing/2014/chart" uri="{C3380CC4-5D6E-409C-BE32-E72D297353CC}">
              <c16:uniqueId val="{00000001-5CE9-459F-B9B7-BC0101878A48}"/>
            </c:ext>
          </c:extLst>
        </c:ser>
        <c:dLbls>
          <c:showLegendKey val="0"/>
          <c:showVal val="0"/>
          <c:showCatName val="0"/>
          <c:showSerName val="0"/>
          <c:showPercent val="0"/>
          <c:showBubbleSize val="0"/>
        </c:dLbls>
        <c:gapWidth val="150"/>
        <c:shape val="box"/>
        <c:axId val="450318936"/>
        <c:axId val="450319328"/>
        <c:axId val="0"/>
      </c:bar3DChart>
      <c:catAx>
        <c:axId val="450318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0319328"/>
        <c:crosses val="autoZero"/>
        <c:auto val="1"/>
        <c:lblAlgn val="ctr"/>
        <c:lblOffset val="100"/>
        <c:noMultiLvlLbl val="0"/>
      </c:catAx>
      <c:valAx>
        <c:axId val="4503193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03189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it-IT" sz="1800" b="1"/>
              <a:t>Numero</a:t>
            </a:r>
            <a:r>
              <a:rPr lang="it-IT" sz="1800" b="1" baseline="0"/>
              <a:t> medio di figli attesi ed effettivamente realizzati dalle donne di alcune generazioni</a:t>
            </a:r>
            <a:endParaRPr lang="it-IT"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'desideri fecondità'!$B$32</c:f>
              <c:strCache>
                <c:ptCount val="1"/>
                <c:pt idx="0">
                  <c:v>Figli attesi dalle donne al tempo dell'indagine Istat</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cat>
            <c:strRef>
              <c:f>'desideri fecondità'!$A$33:$A$41</c:f>
              <c:strCache>
                <c:ptCount val="9"/>
                <c:pt idx="0">
                  <c:v>1963-1967</c:v>
                </c:pt>
                <c:pt idx="1">
                  <c:v>1966-1970</c:v>
                </c:pt>
                <c:pt idx="2">
                  <c:v>1968-1972</c:v>
                </c:pt>
                <c:pt idx="3">
                  <c:v>1971-1975</c:v>
                </c:pt>
                <c:pt idx="4">
                  <c:v>1973-1977 (a)</c:v>
                </c:pt>
                <c:pt idx="5">
                  <c:v>1973-1977 (b)</c:v>
                </c:pt>
                <c:pt idx="6">
                  <c:v>1976-1980</c:v>
                </c:pt>
                <c:pt idx="7">
                  <c:v>1978-1982</c:v>
                </c:pt>
                <c:pt idx="8">
                  <c:v>1983-1987</c:v>
                </c:pt>
              </c:strCache>
            </c:strRef>
          </c:cat>
          <c:val>
            <c:numRef>
              <c:f>'desideri fecondità'!$B$33:$B$41</c:f>
              <c:numCache>
                <c:formatCode>0.00</c:formatCode>
                <c:ptCount val="9"/>
                <c:pt idx="0">
                  <c:v>2.25</c:v>
                </c:pt>
                <c:pt idx="1">
                  <c:v>2.21</c:v>
                </c:pt>
                <c:pt idx="2">
                  <c:v>2.2200000000000002</c:v>
                </c:pt>
                <c:pt idx="3">
                  <c:v>2.2000000000000002</c:v>
                </c:pt>
                <c:pt idx="4">
                  <c:v>2.2200000000000002</c:v>
                </c:pt>
                <c:pt idx="5">
                  <c:v>2.2599999999999998</c:v>
                </c:pt>
                <c:pt idx="6">
                  <c:v>2.21</c:v>
                </c:pt>
                <c:pt idx="7">
                  <c:v>2.2799999999999998</c:v>
                </c:pt>
                <c:pt idx="8" formatCode="General">
                  <c:v>2.34</c:v>
                </c:pt>
              </c:numCache>
            </c:numRef>
          </c:val>
          <c:smooth val="0"/>
          <c:extLst xmlns:c16r2="http://schemas.microsoft.com/office/drawing/2015/06/chart">
            <c:ext xmlns:c16="http://schemas.microsoft.com/office/drawing/2014/chart" uri="{C3380CC4-5D6E-409C-BE32-E72D297353CC}">
              <c16:uniqueId val="{00000000-7CBA-4CDE-91B9-D21BA0C5BCAA}"/>
            </c:ext>
          </c:extLst>
        </c:ser>
        <c:ser>
          <c:idx val="1"/>
          <c:order val="1"/>
          <c:tx>
            <c:strRef>
              <c:f>'desideri fecondità'!$C$32</c:f>
              <c:strCache>
                <c:ptCount val="1"/>
                <c:pt idx="0">
                  <c:v>Figli realizzati da quelle donne al termine della loro vita riproduttiva </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cat>
            <c:strRef>
              <c:f>'desideri fecondità'!$A$33:$A$41</c:f>
              <c:strCache>
                <c:ptCount val="9"/>
                <c:pt idx="0">
                  <c:v>1963-1967</c:v>
                </c:pt>
                <c:pt idx="1">
                  <c:v>1966-1970</c:v>
                </c:pt>
                <c:pt idx="2">
                  <c:v>1968-1972</c:v>
                </c:pt>
                <c:pt idx="3">
                  <c:v>1971-1975</c:v>
                </c:pt>
                <c:pt idx="4">
                  <c:v>1973-1977 (a)</c:v>
                </c:pt>
                <c:pt idx="5">
                  <c:v>1973-1977 (b)</c:v>
                </c:pt>
                <c:pt idx="6">
                  <c:v>1976-1980</c:v>
                </c:pt>
                <c:pt idx="7">
                  <c:v>1978-1982</c:v>
                </c:pt>
                <c:pt idx="8">
                  <c:v>1983-1987</c:v>
                </c:pt>
              </c:strCache>
            </c:strRef>
          </c:cat>
          <c:val>
            <c:numRef>
              <c:f>'desideri fecondità'!$C$33:$C$41</c:f>
              <c:numCache>
                <c:formatCode>0.00</c:formatCode>
                <c:ptCount val="9"/>
                <c:pt idx="0">
                  <c:v>1.5644019999999998</c:v>
                </c:pt>
                <c:pt idx="1">
                  <c:v>1.5095459999999998</c:v>
                </c:pt>
                <c:pt idx="2">
                  <c:v>1.4867923216643859</c:v>
                </c:pt>
                <c:pt idx="3">
                  <c:v>1.4543488007473806</c:v>
                </c:pt>
                <c:pt idx="4">
                  <c:v>1.440119026575299</c:v>
                </c:pt>
                <c:pt idx="5">
                  <c:v>1.440119026575299</c:v>
                </c:pt>
                <c:pt idx="6">
                  <c:v>1.4372053313854982</c:v>
                </c:pt>
                <c:pt idx="7">
                  <c:v>1.4405098976682891</c:v>
                </c:pt>
                <c:pt idx="8">
                  <c:v>1.4307030848612179</c:v>
                </c:pt>
              </c:numCache>
            </c:numRef>
          </c:val>
          <c:smooth val="0"/>
          <c:extLst xmlns:c16r2="http://schemas.microsoft.com/office/drawing/2015/06/chart">
            <c:ext xmlns:c16="http://schemas.microsoft.com/office/drawing/2014/chart" uri="{C3380CC4-5D6E-409C-BE32-E72D297353CC}">
              <c16:uniqueId val="{00000001-7CBA-4CDE-91B9-D21BA0C5BCAA}"/>
            </c:ext>
          </c:extLst>
        </c:ser>
        <c:dLbls>
          <c:showLegendKey val="0"/>
          <c:showVal val="0"/>
          <c:showCatName val="0"/>
          <c:showSerName val="0"/>
          <c:showPercent val="0"/>
          <c:showBubbleSize val="0"/>
        </c:dLbls>
        <c:marker val="1"/>
        <c:smooth val="0"/>
        <c:axId val="450319720"/>
        <c:axId val="451469888"/>
      </c:lineChart>
      <c:catAx>
        <c:axId val="45031972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it-IT" sz="1400" b="1"/>
                  <a:t>Generazioni</a:t>
                </a:r>
                <a:r>
                  <a:rPr lang="it-IT" sz="1400" b="1" baseline="0"/>
                  <a:t> (donnne nate negli anni indicati)</a:t>
                </a:r>
                <a:endParaRPr lang="it-IT"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1469888"/>
        <c:crosses val="autoZero"/>
        <c:auto val="1"/>
        <c:lblAlgn val="ctr"/>
        <c:lblOffset val="100"/>
        <c:noMultiLvlLbl val="0"/>
      </c:catAx>
      <c:valAx>
        <c:axId val="45146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it-IT" sz="1200" b="1"/>
                  <a:t>N. medio di figli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crossAx val="450319720"/>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'tassi occupaz'!$A$6</c:f>
              <c:strCache>
                <c:ptCount val="1"/>
                <c:pt idx="0">
                  <c:v>Single</c:v>
                </c:pt>
              </c:strCache>
            </c:strRef>
          </c:tx>
          <c:spPr>
            <a:ln w="28575" cap="rnd">
              <a:solidFill>
                <a:srgbClr val="00B050"/>
              </a:solidFill>
              <a:round/>
            </a:ln>
            <a:effectLst/>
          </c:spPr>
          <c:marker>
            <c:symbol val="circle"/>
            <c:size val="8"/>
            <c:spPr>
              <a:solidFill>
                <a:schemeClr val="accent1"/>
              </a:solidFill>
              <a:ln w="9525">
                <a:solidFill>
                  <a:schemeClr val="accent1"/>
                </a:solidFill>
              </a:ln>
              <a:effectLst/>
            </c:spPr>
          </c:marker>
          <c:cat>
            <c:strRef>
              <c:f>'tassi occupaz'!$K$2:$M$2</c:f>
              <c:strCache>
                <c:ptCount val="3"/>
                <c:pt idx="0">
                  <c:v>max lic.med.</c:v>
                </c:pt>
                <c:pt idx="1">
                  <c:v>diploma</c:v>
                </c:pt>
                <c:pt idx="2">
                  <c:v>laurea</c:v>
                </c:pt>
              </c:strCache>
            </c:strRef>
          </c:cat>
          <c:val>
            <c:numRef>
              <c:f>'tassi occupaz'!$K$6:$M$6</c:f>
              <c:numCache>
                <c:formatCode>0.0</c:formatCode>
                <c:ptCount val="3"/>
                <c:pt idx="0">
                  <c:v>64.599999999999994</c:v>
                </c:pt>
                <c:pt idx="1">
                  <c:v>77.2</c:v>
                </c:pt>
                <c:pt idx="2">
                  <c:v>88.6</c:v>
                </c:pt>
              </c:numCache>
            </c:numRef>
          </c:val>
          <c:smooth val="0"/>
          <c:extLst xmlns:c16r2="http://schemas.microsoft.com/office/drawing/2015/06/chart">
            <c:ext xmlns:c16="http://schemas.microsoft.com/office/drawing/2014/chart" uri="{C3380CC4-5D6E-409C-BE32-E72D297353CC}">
              <c16:uniqueId val="{00000000-AD00-46AD-AA71-8E89906E1A48}"/>
            </c:ext>
          </c:extLst>
        </c:ser>
        <c:ser>
          <c:idx val="1"/>
          <c:order val="1"/>
          <c:tx>
            <c:strRef>
              <c:f>'tassi occupaz'!$A$7</c:f>
              <c:strCache>
                <c:ptCount val="1"/>
                <c:pt idx="0">
                  <c:v>cg/conv. senza figli</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cat>
            <c:strRef>
              <c:f>'tassi occupaz'!$K$2:$M$2</c:f>
              <c:strCache>
                <c:ptCount val="3"/>
                <c:pt idx="0">
                  <c:v>max lic.med.</c:v>
                </c:pt>
                <c:pt idx="1">
                  <c:v>diploma</c:v>
                </c:pt>
                <c:pt idx="2">
                  <c:v>laurea</c:v>
                </c:pt>
              </c:strCache>
            </c:strRef>
          </c:cat>
          <c:val>
            <c:numRef>
              <c:f>'tassi occupaz'!$K$7:$M$7</c:f>
              <c:numCache>
                <c:formatCode>0.0</c:formatCode>
                <c:ptCount val="3"/>
                <c:pt idx="0">
                  <c:v>45.5</c:v>
                </c:pt>
                <c:pt idx="1">
                  <c:v>69.2</c:v>
                </c:pt>
                <c:pt idx="2">
                  <c:v>83.5</c:v>
                </c:pt>
              </c:numCache>
            </c:numRef>
          </c:val>
          <c:smooth val="0"/>
          <c:extLst xmlns:c16r2="http://schemas.microsoft.com/office/drawing/2015/06/chart">
            <c:ext xmlns:c16="http://schemas.microsoft.com/office/drawing/2014/chart" uri="{C3380CC4-5D6E-409C-BE32-E72D297353CC}">
              <c16:uniqueId val="{00000001-AD00-46AD-AA71-8E89906E1A48}"/>
            </c:ext>
          </c:extLst>
        </c:ser>
        <c:ser>
          <c:idx val="2"/>
          <c:order val="2"/>
          <c:tx>
            <c:strRef>
              <c:f>'tassi occupaz'!$A$8</c:f>
              <c:strCache>
                <c:ptCount val="1"/>
                <c:pt idx="0">
                  <c:v>madri con figli &lt;6anni</c:v>
                </c:pt>
              </c:strCache>
            </c:strRef>
          </c:tx>
          <c:spPr>
            <a:ln w="28575" cap="rnd">
              <a:solidFill>
                <a:srgbClr val="FF0000"/>
              </a:solidFill>
              <a:round/>
            </a:ln>
            <a:effectLst/>
          </c:spPr>
          <c:marker>
            <c:symbol val="circle"/>
            <c:size val="8"/>
            <c:spPr>
              <a:solidFill>
                <a:schemeClr val="accent3"/>
              </a:solidFill>
              <a:ln w="9525">
                <a:solidFill>
                  <a:schemeClr val="accent3"/>
                </a:solidFill>
              </a:ln>
              <a:effectLst/>
            </c:spPr>
          </c:marker>
          <c:cat>
            <c:strRef>
              <c:f>'tassi occupaz'!$K$2:$M$2</c:f>
              <c:strCache>
                <c:ptCount val="3"/>
                <c:pt idx="0">
                  <c:v>max lic.med.</c:v>
                </c:pt>
                <c:pt idx="1">
                  <c:v>diploma</c:v>
                </c:pt>
                <c:pt idx="2">
                  <c:v>laurea</c:v>
                </c:pt>
              </c:strCache>
            </c:strRef>
          </c:cat>
          <c:val>
            <c:numRef>
              <c:f>'tassi occupaz'!$K$8:$M$8</c:f>
              <c:numCache>
                <c:formatCode>0.0</c:formatCode>
                <c:ptCount val="3"/>
                <c:pt idx="0">
                  <c:v>26.4</c:v>
                </c:pt>
                <c:pt idx="1">
                  <c:v>52.6</c:v>
                </c:pt>
                <c:pt idx="2">
                  <c:v>76</c:v>
                </c:pt>
              </c:numCache>
            </c:numRef>
          </c:val>
          <c:smooth val="0"/>
          <c:extLst xmlns:c16r2="http://schemas.microsoft.com/office/drawing/2015/06/chart">
            <c:ext xmlns:c16="http://schemas.microsoft.com/office/drawing/2014/chart" uri="{C3380CC4-5D6E-409C-BE32-E72D297353CC}">
              <c16:uniqueId val="{00000002-AD00-46AD-AA71-8E89906E1A48}"/>
            </c:ext>
          </c:extLst>
        </c:ser>
        <c:ser>
          <c:idx val="3"/>
          <c:order val="3"/>
          <c:tx>
            <c:strRef>
              <c:f>'tassi occupaz'!$A$9</c:f>
              <c:strCache>
                <c:ptCount val="1"/>
                <c:pt idx="0">
                  <c:v>madri con figli 6-17anni</c:v>
                </c:pt>
              </c:strCache>
            </c:strRef>
          </c:tx>
          <c:spPr>
            <a:ln w="28575" cap="rnd">
              <a:solidFill>
                <a:schemeClr val="accent4"/>
              </a:solidFill>
              <a:round/>
            </a:ln>
            <a:effectLst/>
          </c:spPr>
          <c:marker>
            <c:symbol val="circle"/>
            <c:size val="8"/>
            <c:spPr>
              <a:solidFill>
                <a:schemeClr val="accent4"/>
              </a:solidFill>
              <a:ln w="9525">
                <a:solidFill>
                  <a:schemeClr val="accent4"/>
                </a:solidFill>
              </a:ln>
              <a:effectLst/>
            </c:spPr>
          </c:marker>
          <c:cat>
            <c:strRef>
              <c:f>'tassi occupaz'!$K$2:$M$2</c:f>
              <c:strCache>
                <c:ptCount val="3"/>
                <c:pt idx="0">
                  <c:v>max lic.med.</c:v>
                </c:pt>
                <c:pt idx="1">
                  <c:v>diploma</c:v>
                </c:pt>
                <c:pt idx="2">
                  <c:v>laurea</c:v>
                </c:pt>
              </c:strCache>
            </c:strRef>
          </c:cat>
          <c:val>
            <c:numRef>
              <c:f>'tassi occupaz'!$K$9:$M$9</c:f>
              <c:numCache>
                <c:formatCode>0.0</c:formatCode>
                <c:ptCount val="3"/>
                <c:pt idx="0">
                  <c:v>39.4</c:v>
                </c:pt>
                <c:pt idx="1">
                  <c:v>64.7</c:v>
                </c:pt>
                <c:pt idx="2">
                  <c:v>84</c:v>
                </c:pt>
              </c:numCache>
            </c:numRef>
          </c:val>
          <c:smooth val="0"/>
          <c:extLst xmlns:c16r2="http://schemas.microsoft.com/office/drawing/2015/06/chart">
            <c:ext xmlns:c16="http://schemas.microsoft.com/office/drawing/2014/chart" uri="{C3380CC4-5D6E-409C-BE32-E72D297353CC}">
              <c16:uniqueId val="{00000003-AD00-46AD-AA71-8E89906E1A48}"/>
            </c:ext>
          </c:extLst>
        </c:ser>
        <c:ser>
          <c:idx val="4"/>
          <c:order val="4"/>
          <c:tx>
            <c:strRef>
              <c:f>'tassi occupaz'!$A$10</c:f>
              <c:strCache>
                <c:ptCount val="1"/>
                <c:pt idx="0">
                  <c:v>madri con figli 18 e + anni</c:v>
                </c:pt>
              </c:strCache>
            </c:strRef>
          </c:tx>
          <c:spPr>
            <a:ln w="28575" cap="rnd">
              <a:solidFill>
                <a:schemeClr val="accent5"/>
              </a:solidFill>
              <a:round/>
            </a:ln>
            <a:effectLst/>
          </c:spPr>
          <c:marker>
            <c:symbol val="circle"/>
            <c:size val="8"/>
            <c:spPr>
              <a:solidFill>
                <a:schemeClr val="accent5"/>
              </a:solidFill>
              <a:ln w="9525">
                <a:solidFill>
                  <a:schemeClr val="accent5"/>
                </a:solidFill>
              </a:ln>
              <a:effectLst/>
            </c:spPr>
          </c:marker>
          <c:cat>
            <c:strRef>
              <c:f>'tassi occupaz'!$K$2:$M$2</c:f>
              <c:strCache>
                <c:ptCount val="3"/>
                <c:pt idx="0">
                  <c:v>max lic.med.</c:v>
                </c:pt>
                <c:pt idx="1">
                  <c:v>diploma</c:v>
                </c:pt>
                <c:pt idx="2">
                  <c:v>laurea</c:v>
                </c:pt>
              </c:strCache>
            </c:strRef>
          </c:cat>
          <c:val>
            <c:numRef>
              <c:f>'tassi occupaz'!$K$10:$M$10</c:f>
              <c:numCache>
                <c:formatCode>0.0</c:formatCode>
                <c:ptCount val="3"/>
                <c:pt idx="0">
                  <c:v>39.700000000000003</c:v>
                </c:pt>
                <c:pt idx="1">
                  <c:v>67.3</c:v>
                </c:pt>
                <c:pt idx="2">
                  <c:v>83.1</c:v>
                </c:pt>
              </c:numCache>
            </c:numRef>
          </c:val>
          <c:smooth val="0"/>
          <c:extLst xmlns:c16r2="http://schemas.microsoft.com/office/drawing/2015/06/chart">
            <c:ext xmlns:c16="http://schemas.microsoft.com/office/drawing/2014/chart" uri="{C3380CC4-5D6E-409C-BE32-E72D297353CC}">
              <c16:uniqueId val="{00000004-AD00-46AD-AA71-8E89906E1A48}"/>
            </c:ext>
          </c:extLst>
        </c:ser>
        <c:ser>
          <c:idx val="5"/>
          <c:order val="5"/>
          <c:tx>
            <c:strRef>
              <c:f>'tassi occupaz'!$A$4</c:f>
              <c:strCache>
                <c:ptCount val="1"/>
                <c:pt idx="0">
                  <c:v>Tutte le 25-54enni</c:v>
                </c:pt>
              </c:strCache>
            </c:strRef>
          </c:tx>
          <c:spPr>
            <a:ln w="28575" cap="rnd">
              <a:solidFill>
                <a:schemeClr val="tx1"/>
              </a:solidFill>
              <a:round/>
            </a:ln>
            <a:effectLst/>
          </c:spPr>
          <c:marker>
            <c:symbol val="circle"/>
            <c:size val="8"/>
            <c:spPr>
              <a:solidFill>
                <a:schemeClr val="tx1"/>
              </a:solidFill>
              <a:ln w="9525">
                <a:solidFill>
                  <a:schemeClr val="bg2"/>
                </a:solidFill>
              </a:ln>
              <a:effectLst/>
            </c:spPr>
          </c:marker>
          <c:cat>
            <c:strRef>
              <c:f>'tassi occupaz'!$K$2:$M$2</c:f>
              <c:strCache>
                <c:ptCount val="3"/>
                <c:pt idx="0">
                  <c:v>max lic.med.</c:v>
                </c:pt>
                <c:pt idx="1">
                  <c:v>diploma</c:v>
                </c:pt>
                <c:pt idx="2">
                  <c:v>laurea</c:v>
                </c:pt>
              </c:strCache>
            </c:strRef>
          </c:cat>
          <c:val>
            <c:numRef>
              <c:f>'tassi occupaz'!$K$4:$M$4</c:f>
              <c:numCache>
                <c:formatCode>0.0</c:formatCode>
                <c:ptCount val="3"/>
                <c:pt idx="0">
                  <c:v>39.200000000000003</c:v>
                </c:pt>
                <c:pt idx="1">
                  <c:v>62.2</c:v>
                </c:pt>
                <c:pt idx="2">
                  <c:v>77</c:v>
                </c:pt>
              </c:numCache>
            </c:numRef>
          </c:val>
          <c:smooth val="0"/>
          <c:extLst xmlns:c16r2="http://schemas.microsoft.com/office/drawing/2015/06/chart">
            <c:ext xmlns:c16="http://schemas.microsoft.com/office/drawing/2014/chart" uri="{C3380CC4-5D6E-409C-BE32-E72D297353CC}">
              <c16:uniqueId val="{00000005-AD00-46AD-AA71-8E89906E1A48}"/>
            </c:ext>
          </c:extLst>
        </c:ser>
        <c:dLbls>
          <c:showLegendKey val="0"/>
          <c:showVal val="0"/>
          <c:showCatName val="0"/>
          <c:showSerName val="0"/>
          <c:showPercent val="0"/>
          <c:showBubbleSize val="0"/>
        </c:dLbls>
        <c:marker val="1"/>
        <c:smooth val="0"/>
        <c:axId val="451470672"/>
        <c:axId val="451471064"/>
      </c:lineChart>
      <c:catAx>
        <c:axId val="4514706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sz="1200" b="1"/>
                  <a:t>donne</a:t>
                </a:r>
                <a:r>
                  <a:rPr lang="it-IT" sz="1200" b="1" baseline="0"/>
                  <a:t> 25-54enni con:</a:t>
                </a:r>
                <a:endParaRPr lang="it-IT" sz="1200" b="1"/>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1471064"/>
        <c:crosses val="autoZero"/>
        <c:auto val="1"/>
        <c:lblAlgn val="ctr"/>
        <c:lblOffset val="100"/>
        <c:noMultiLvlLbl val="0"/>
      </c:catAx>
      <c:valAx>
        <c:axId val="451471064"/>
        <c:scaling>
          <c:orientation val="minMax"/>
          <c:max val="9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b="1"/>
                  <a:t>Tasso di occupazione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1470672"/>
        <c:crosses val="autoZero"/>
        <c:crossBetween val="between"/>
        <c:majorUnit val="5"/>
      </c:valAx>
      <c:spPr>
        <a:noFill/>
        <a:ln>
          <a:noFill/>
        </a:ln>
        <a:effectLst/>
      </c:spPr>
    </c:plotArea>
    <c:legend>
      <c:legendPos val="r"/>
      <c:layout>
        <c:manualLayout>
          <c:xMode val="edge"/>
          <c:yMode val="edge"/>
          <c:x val="0.60033397449682402"/>
          <c:y val="0.10641732402395858"/>
          <c:w val="0.38299941677795563"/>
          <c:h val="0.7708398950131233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88250602020049"/>
          <c:y val="4.6296296296296294E-2"/>
          <c:w val="0.61000628777640997"/>
          <c:h val="0.77685987168270632"/>
        </c:manualLayout>
      </c:layout>
      <c:lineChart>
        <c:grouping val="standard"/>
        <c:varyColors val="0"/>
        <c:ser>
          <c:idx val="0"/>
          <c:order val="0"/>
          <c:tx>
            <c:strRef>
              <c:f>'tassi occupaz'!$K$3</c:f>
              <c:strCache>
                <c:ptCount val="1"/>
                <c:pt idx="0">
                  <c:v>Italia</c:v>
                </c:pt>
              </c:strCache>
            </c:strRef>
          </c:tx>
          <c:spPr>
            <a:ln w="28575" cap="rnd">
              <a:solidFill>
                <a:schemeClr val="tx1"/>
              </a:solidFill>
              <a:round/>
            </a:ln>
            <a:effectLst/>
          </c:spPr>
          <c:marker>
            <c:symbol val="circle"/>
            <c:size val="8"/>
            <c:spPr>
              <a:solidFill>
                <a:schemeClr val="tx1"/>
              </a:solidFill>
              <a:ln w="9525">
                <a:solidFill>
                  <a:schemeClr val="bg1">
                    <a:lumMod val="75000"/>
                  </a:schemeClr>
                </a:solidFill>
              </a:ln>
              <a:effectLst/>
            </c:spPr>
          </c:marker>
          <c:cat>
            <c:strRef>
              <c:f>'tassi occupaz'!$K$2:$M$2</c:f>
              <c:strCache>
                <c:ptCount val="3"/>
                <c:pt idx="0">
                  <c:v>max lic.med.</c:v>
                </c:pt>
                <c:pt idx="1">
                  <c:v>diploma</c:v>
                </c:pt>
                <c:pt idx="2">
                  <c:v>laurea</c:v>
                </c:pt>
              </c:strCache>
            </c:strRef>
          </c:cat>
          <c:val>
            <c:numRef>
              <c:f>'tassi occupaz'!$K$8:$M$8</c:f>
              <c:numCache>
                <c:formatCode>0.0</c:formatCode>
                <c:ptCount val="3"/>
                <c:pt idx="0">
                  <c:v>26.4</c:v>
                </c:pt>
                <c:pt idx="1">
                  <c:v>52.6</c:v>
                </c:pt>
                <c:pt idx="2">
                  <c:v>76</c:v>
                </c:pt>
              </c:numCache>
            </c:numRef>
          </c:val>
          <c:smooth val="0"/>
          <c:extLst xmlns:c16r2="http://schemas.microsoft.com/office/drawing/2015/06/chart">
            <c:ext xmlns:c16="http://schemas.microsoft.com/office/drawing/2014/chart" uri="{C3380CC4-5D6E-409C-BE32-E72D297353CC}">
              <c16:uniqueId val="{00000000-1AD7-42E0-96C6-E6093B4277A8}"/>
            </c:ext>
          </c:extLst>
        </c:ser>
        <c:ser>
          <c:idx val="1"/>
          <c:order val="1"/>
          <c:tx>
            <c:strRef>
              <c:f>'tassi occupaz'!$B$3</c:f>
              <c:strCache>
                <c:ptCount val="1"/>
                <c:pt idx="0">
                  <c:v>Nord</c:v>
                </c:pt>
              </c:strCache>
            </c:strRef>
          </c:tx>
          <c:spPr>
            <a:ln w="28575" cap="rnd">
              <a:solidFill>
                <a:srgbClr val="00B050"/>
              </a:solidFill>
              <a:round/>
            </a:ln>
            <a:effectLst/>
          </c:spPr>
          <c:marker>
            <c:symbol val="circle"/>
            <c:size val="8"/>
            <c:spPr>
              <a:solidFill>
                <a:srgbClr val="00B0F0"/>
              </a:solidFill>
              <a:ln w="9525">
                <a:solidFill>
                  <a:schemeClr val="accent2"/>
                </a:solidFill>
              </a:ln>
              <a:effectLst/>
            </c:spPr>
          </c:marker>
          <c:val>
            <c:numRef>
              <c:f>'tassi occupaz'!$B$8:$D$8</c:f>
              <c:numCache>
                <c:formatCode>0.0</c:formatCode>
                <c:ptCount val="3"/>
                <c:pt idx="0">
                  <c:v>37.1</c:v>
                </c:pt>
                <c:pt idx="1">
                  <c:v>64</c:v>
                </c:pt>
                <c:pt idx="2">
                  <c:v>80.400000000000006</c:v>
                </c:pt>
              </c:numCache>
            </c:numRef>
          </c:val>
          <c:smooth val="0"/>
          <c:extLst xmlns:c16r2="http://schemas.microsoft.com/office/drawing/2015/06/chart">
            <c:ext xmlns:c16="http://schemas.microsoft.com/office/drawing/2014/chart" uri="{C3380CC4-5D6E-409C-BE32-E72D297353CC}">
              <c16:uniqueId val="{00000001-1AD7-42E0-96C6-E6093B4277A8}"/>
            </c:ext>
          </c:extLst>
        </c:ser>
        <c:ser>
          <c:idx val="2"/>
          <c:order val="2"/>
          <c:tx>
            <c:strRef>
              <c:f>'tassi occupaz'!$E$3</c:f>
              <c:strCache>
                <c:ptCount val="1"/>
                <c:pt idx="0">
                  <c:v>Centro</c:v>
                </c:pt>
              </c:strCache>
            </c:strRef>
          </c:tx>
          <c:spPr>
            <a:ln w="28575" cap="rnd">
              <a:solidFill>
                <a:schemeClr val="accent3"/>
              </a:solidFill>
              <a:round/>
            </a:ln>
            <a:effectLst/>
          </c:spPr>
          <c:marker>
            <c:symbol val="circle"/>
            <c:size val="8"/>
            <c:spPr>
              <a:solidFill>
                <a:schemeClr val="accent3"/>
              </a:solidFill>
              <a:ln w="9525">
                <a:solidFill>
                  <a:schemeClr val="accent3"/>
                </a:solidFill>
              </a:ln>
              <a:effectLst/>
            </c:spPr>
          </c:marker>
          <c:val>
            <c:numRef>
              <c:f>'tassi occupaz'!$E$8:$G$8</c:f>
              <c:numCache>
                <c:formatCode>0.0</c:formatCode>
                <c:ptCount val="3"/>
                <c:pt idx="0">
                  <c:v>35.1</c:v>
                </c:pt>
                <c:pt idx="1">
                  <c:v>57.5</c:v>
                </c:pt>
                <c:pt idx="2">
                  <c:v>76.599999999999994</c:v>
                </c:pt>
              </c:numCache>
            </c:numRef>
          </c:val>
          <c:smooth val="0"/>
          <c:extLst xmlns:c16r2="http://schemas.microsoft.com/office/drawing/2015/06/chart">
            <c:ext xmlns:c16="http://schemas.microsoft.com/office/drawing/2014/chart" uri="{C3380CC4-5D6E-409C-BE32-E72D297353CC}">
              <c16:uniqueId val="{00000002-1AD7-42E0-96C6-E6093B4277A8}"/>
            </c:ext>
          </c:extLst>
        </c:ser>
        <c:ser>
          <c:idx val="3"/>
          <c:order val="3"/>
          <c:tx>
            <c:strRef>
              <c:f>'tassi occupaz'!$H$3</c:f>
              <c:strCache>
                <c:ptCount val="1"/>
                <c:pt idx="0">
                  <c:v>Mezzogiorno</c:v>
                </c:pt>
              </c:strCache>
            </c:strRef>
          </c:tx>
          <c:spPr>
            <a:ln w="28575" cap="rnd">
              <a:solidFill>
                <a:srgbClr val="FF0000"/>
              </a:solidFill>
              <a:round/>
            </a:ln>
            <a:effectLst/>
          </c:spPr>
          <c:marker>
            <c:symbol val="circle"/>
            <c:size val="8"/>
            <c:spPr>
              <a:solidFill>
                <a:schemeClr val="bg1">
                  <a:lumMod val="75000"/>
                </a:schemeClr>
              </a:solidFill>
              <a:ln w="9525">
                <a:solidFill>
                  <a:schemeClr val="bg1">
                    <a:lumMod val="50000"/>
                  </a:schemeClr>
                </a:solidFill>
              </a:ln>
              <a:effectLst/>
            </c:spPr>
          </c:marker>
          <c:val>
            <c:numRef>
              <c:f>'tassi occupaz'!$H$8:$J$8</c:f>
              <c:numCache>
                <c:formatCode>0.0</c:formatCode>
                <c:ptCount val="3"/>
                <c:pt idx="0">
                  <c:v>13.9</c:v>
                </c:pt>
                <c:pt idx="1">
                  <c:v>34.5</c:v>
                </c:pt>
                <c:pt idx="2">
                  <c:v>66.7</c:v>
                </c:pt>
              </c:numCache>
            </c:numRef>
          </c:val>
          <c:smooth val="0"/>
          <c:extLst xmlns:c16r2="http://schemas.microsoft.com/office/drawing/2015/06/chart">
            <c:ext xmlns:c16="http://schemas.microsoft.com/office/drawing/2014/chart" uri="{C3380CC4-5D6E-409C-BE32-E72D297353CC}">
              <c16:uniqueId val="{00000003-1AD7-42E0-96C6-E6093B4277A8}"/>
            </c:ext>
          </c:extLst>
        </c:ser>
        <c:dLbls>
          <c:showLegendKey val="0"/>
          <c:showVal val="0"/>
          <c:showCatName val="0"/>
          <c:showSerName val="0"/>
          <c:showPercent val="0"/>
          <c:showBubbleSize val="0"/>
        </c:dLbls>
        <c:marker val="1"/>
        <c:smooth val="0"/>
        <c:axId val="451471848"/>
        <c:axId val="451472240"/>
      </c:lineChart>
      <c:catAx>
        <c:axId val="4514718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sz="1200" b="1"/>
                  <a:t>donne</a:t>
                </a:r>
                <a:r>
                  <a:rPr lang="it-IT" sz="1200" b="1" baseline="0"/>
                  <a:t> 25-54enni con:</a:t>
                </a:r>
                <a:endParaRPr lang="it-IT" sz="1200" b="1"/>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1472240"/>
        <c:crosses val="autoZero"/>
        <c:auto val="1"/>
        <c:lblAlgn val="ctr"/>
        <c:lblOffset val="100"/>
        <c:noMultiLvlLbl val="0"/>
      </c:catAx>
      <c:valAx>
        <c:axId val="451472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b="1"/>
                  <a:t>Tasso di occupazione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51471848"/>
        <c:crosses val="autoZero"/>
        <c:crossBetween val="between"/>
        <c:majorUnit val="5"/>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it-IT" sz="1600" b="1">
                <a:latin typeface="Calibri" panose="020F0502020204030204" pitchFamily="34" charset="0"/>
                <a:cs typeface="Calibri" panose="020F0502020204030204" pitchFamily="34" charset="0"/>
              </a:rPr>
              <a:t>Popolazione in età 70 e oltre </a:t>
            </a:r>
          </a:p>
        </c:rich>
      </c:tx>
      <c:layout>
        <c:manualLayout>
          <c:xMode val="edge"/>
          <c:yMode val="edge"/>
          <c:x val="0.2610277777777778"/>
          <c:y val="2.745995423340960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it-IT"/>
        </a:p>
      </c:txPr>
    </c:title>
    <c:autoTitleDeleted val="0"/>
    <c:plotArea>
      <c:layout/>
      <c:lineChart>
        <c:grouping val="standard"/>
        <c:varyColors val="0"/>
        <c:ser>
          <c:idx val="0"/>
          <c:order val="0"/>
          <c:tx>
            <c:strRef>
              <c:f>'Entrambi i genitori'!$A$38</c:f>
              <c:strCache>
                <c:ptCount val="1"/>
                <c:pt idx="0">
                  <c:v>70-79anni</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'Entrambi i genitori'!$B$37:$C$37</c:f>
              <c:strCache>
                <c:ptCount val="2"/>
                <c:pt idx="0">
                  <c:v>1° gennaio 2023</c:v>
                </c:pt>
                <c:pt idx="1">
                  <c:v>1° gennaio 2053</c:v>
                </c:pt>
              </c:strCache>
            </c:strRef>
          </c:cat>
          <c:val>
            <c:numRef>
              <c:f>'Entrambi i genitori'!$B$38:$C$38</c:f>
              <c:numCache>
                <c:formatCode>General</c:formatCode>
                <c:ptCount val="2"/>
                <c:pt idx="0">
                  <c:v>6058728</c:v>
                </c:pt>
                <c:pt idx="1">
                  <c:v>7310362.4687749688</c:v>
                </c:pt>
              </c:numCache>
            </c:numRef>
          </c:val>
          <c:smooth val="0"/>
          <c:extLst xmlns:c16r2="http://schemas.microsoft.com/office/drawing/2015/06/chart">
            <c:ext xmlns:c16="http://schemas.microsoft.com/office/drawing/2014/chart" uri="{C3380CC4-5D6E-409C-BE32-E72D297353CC}">
              <c16:uniqueId val="{00000000-4561-42CF-85AD-756A317483CC}"/>
            </c:ext>
          </c:extLst>
        </c:ser>
        <c:ser>
          <c:idx val="1"/>
          <c:order val="1"/>
          <c:tx>
            <c:strRef>
              <c:f>'Entrambi i genitori'!$A$39</c:f>
              <c:strCache>
                <c:ptCount val="1"/>
                <c:pt idx="0">
                  <c:v>80-89anni</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'Entrambi i genitori'!$B$37:$C$37</c:f>
              <c:strCache>
                <c:ptCount val="2"/>
                <c:pt idx="0">
                  <c:v>1° gennaio 2023</c:v>
                </c:pt>
                <c:pt idx="1">
                  <c:v>1° gennaio 2053</c:v>
                </c:pt>
              </c:strCache>
            </c:strRef>
          </c:cat>
          <c:val>
            <c:numRef>
              <c:f>'Entrambi i genitori'!$B$39:$C$39</c:f>
              <c:numCache>
                <c:formatCode>General</c:formatCode>
                <c:ptCount val="2"/>
                <c:pt idx="0">
                  <c:v>3687774</c:v>
                </c:pt>
                <c:pt idx="1">
                  <c:v>6187693.0536147486</c:v>
                </c:pt>
              </c:numCache>
            </c:numRef>
          </c:val>
          <c:smooth val="0"/>
          <c:extLst xmlns:c16r2="http://schemas.microsoft.com/office/drawing/2015/06/chart">
            <c:ext xmlns:c16="http://schemas.microsoft.com/office/drawing/2014/chart" uri="{C3380CC4-5D6E-409C-BE32-E72D297353CC}">
              <c16:uniqueId val="{00000001-4561-42CF-85AD-756A317483CC}"/>
            </c:ext>
          </c:extLst>
        </c:ser>
        <c:ser>
          <c:idx val="2"/>
          <c:order val="2"/>
          <c:tx>
            <c:strRef>
              <c:f>'Entrambi i genitori'!$A$40</c:f>
              <c:strCache>
                <c:ptCount val="1"/>
                <c:pt idx="0">
                  <c:v>90 e+ anni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'Entrambi i genitori'!$B$37:$C$37</c:f>
              <c:strCache>
                <c:ptCount val="2"/>
                <c:pt idx="0">
                  <c:v>1° gennaio 2023</c:v>
                </c:pt>
                <c:pt idx="1">
                  <c:v>1° gennaio 2053</c:v>
                </c:pt>
              </c:strCache>
            </c:strRef>
          </c:cat>
          <c:val>
            <c:numRef>
              <c:f>'Entrambi i genitori'!$B$40:$C$40</c:f>
              <c:numCache>
                <c:formatCode>General</c:formatCode>
                <c:ptCount val="2"/>
                <c:pt idx="0">
                  <c:v>841670</c:v>
                </c:pt>
                <c:pt idx="1">
                  <c:v>1804830.9466088265</c:v>
                </c:pt>
              </c:numCache>
            </c:numRef>
          </c:val>
          <c:smooth val="0"/>
          <c:extLst xmlns:c16r2="http://schemas.microsoft.com/office/drawing/2015/06/chart">
            <c:ext xmlns:c16="http://schemas.microsoft.com/office/drawing/2014/chart" uri="{C3380CC4-5D6E-409C-BE32-E72D297353CC}">
              <c16:uniqueId val="{00000002-4561-42CF-85AD-756A317483CC}"/>
            </c:ext>
          </c:extLst>
        </c:ser>
        <c:dLbls>
          <c:showLegendKey val="0"/>
          <c:showVal val="0"/>
          <c:showCatName val="0"/>
          <c:showSerName val="0"/>
          <c:showPercent val="0"/>
          <c:showBubbleSize val="0"/>
        </c:dLbls>
        <c:marker val="1"/>
        <c:smooth val="0"/>
        <c:axId val="451473024"/>
        <c:axId val="451473416"/>
      </c:lineChart>
      <c:catAx>
        <c:axId val="4514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it-IT"/>
          </a:p>
        </c:txPr>
        <c:crossAx val="451473416"/>
        <c:crosses val="autoZero"/>
        <c:auto val="1"/>
        <c:lblAlgn val="ctr"/>
        <c:lblOffset val="100"/>
        <c:noMultiLvlLbl val="0"/>
      </c:catAx>
      <c:valAx>
        <c:axId val="451473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it-IT"/>
          </a:p>
        </c:txPr>
        <c:crossAx val="451473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400" b="1"/>
              <a:t>Donne sopravviventi</a:t>
            </a:r>
            <a:r>
              <a:rPr lang="it-IT" sz="1400" b="1" baseline="0"/>
              <a:t> al 1.1.2053 che sono state </a:t>
            </a:r>
            <a:r>
              <a:rPr lang="it-IT" sz="1400" b="1"/>
              <a:t>madri</a:t>
            </a:r>
            <a:r>
              <a:rPr lang="it-IT" sz="1400" b="1" baseline="0"/>
              <a:t> di un primogenito nato negli anni 1998-2012 </a:t>
            </a:r>
            <a:endParaRPr lang="it-IT" sz="1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'eta figli e madri a carico'!$B$4:$B$51</c:f>
              <c:strCache>
                <c:ptCount val="48"/>
                <c:pt idx="0">
                  <c:v>53</c:v>
                </c:pt>
                <c:pt idx="1">
                  <c:v>54</c:v>
                </c:pt>
                <c:pt idx="2">
                  <c:v>55</c:v>
                </c:pt>
                <c:pt idx="3">
                  <c:v>56</c:v>
                </c:pt>
                <c:pt idx="4">
                  <c:v>57</c:v>
                </c:pt>
                <c:pt idx="5">
                  <c:v>58</c:v>
                </c:pt>
                <c:pt idx="6">
                  <c:v>59</c:v>
                </c:pt>
                <c:pt idx="7">
                  <c:v>60</c:v>
                </c:pt>
                <c:pt idx="8">
                  <c:v>61</c:v>
                </c:pt>
                <c:pt idx="9">
                  <c:v>62</c:v>
                </c:pt>
                <c:pt idx="10">
                  <c:v>63</c:v>
                </c:pt>
                <c:pt idx="11">
                  <c:v>64</c:v>
                </c:pt>
                <c:pt idx="12">
                  <c:v>65</c:v>
                </c:pt>
                <c:pt idx="13">
                  <c:v>66</c:v>
                </c:pt>
                <c:pt idx="14">
                  <c:v>67</c:v>
                </c:pt>
                <c:pt idx="15">
                  <c:v>68</c:v>
                </c:pt>
                <c:pt idx="16">
                  <c:v>69</c:v>
                </c:pt>
                <c:pt idx="17">
                  <c:v>70</c:v>
                </c:pt>
                <c:pt idx="18">
                  <c:v>71</c:v>
                </c:pt>
                <c:pt idx="19">
                  <c:v>72</c:v>
                </c:pt>
                <c:pt idx="20">
                  <c:v>73</c:v>
                </c:pt>
                <c:pt idx="21">
                  <c:v>74</c:v>
                </c:pt>
                <c:pt idx="22">
                  <c:v>75</c:v>
                </c:pt>
                <c:pt idx="23">
                  <c:v>76</c:v>
                </c:pt>
                <c:pt idx="24">
                  <c:v>77</c:v>
                </c:pt>
                <c:pt idx="25">
                  <c:v>78</c:v>
                </c:pt>
                <c:pt idx="26">
                  <c:v>79</c:v>
                </c:pt>
                <c:pt idx="27">
                  <c:v>80</c:v>
                </c:pt>
                <c:pt idx="28">
                  <c:v>81</c:v>
                </c:pt>
                <c:pt idx="29">
                  <c:v>82</c:v>
                </c:pt>
                <c:pt idx="30">
                  <c:v>83</c:v>
                </c:pt>
                <c:pt idx="31">
                  <c:v>84</c:v>
                </c:pt>
                <c:pt idx="32">
                  <c:v>85</c:v>
                </c:pt>
                <c:pt idx="33">
                  <c:v>86</c:v>
                </c:pt>
                <c:pt idx="34">
                  <c:v>87</c:v>
                </c:pt>
                <c:pt idx="35">
                  <c:v>88</c:v>
                </c:pt>
                <c:pt idx="36">
                  <c:v>89</c:v>
                </c:pt>
                <c:pt idx="37">
                  <c:v>90</c:v>
                </c:pt>
                <c:pt idx="38">
                  <c:v>91</c:v>
                </c:pt>
                <c:pt idx="39">
                  <c:v>92</c:v>
                </c:pt>
                <c:pt idx="40">
                  <c:v>93</c:v>
                </c:pt>
                <c:pt idx="41">
                  <c:v>94</c:v>
                </c:pt>
                <c:pt idx="42">
                  <c:v>95</c:v>
                </c:pt>
                <c:pt idx="43">
                  <c:v>96</c:v>
                </c:pt>
                <c:pt idx="44">
                  <c:v>97</c:v>
                </c:pt>
                <c:pt idx="45">
                  <c:v>98</c:v>
                </c:pt>
                <c:pt idx="46">
                  <c:v>99</c:v>
                </c:pt>
                <c:pt idx="47">
                  <c:v>100</c:v>
                </c:pt>
              </c:strCache>
            </c:strRef>
          </c:cat>
          <c:val>
            <c:numRef>
              <c:f>'eta figli e madri a carico'!$R$4:$R$51</c:f>
              <c:numCache>
                <c:formatCode>###0</c:formatCode>
                <c:ptCount val="48"/>
                <c:pt idx="0">
                  <c:v>5</c:v>
                </c:pt>
                <c:pt idx="1">
                  <c:v>21</c:v>
                </c:pt>
                <c:pt idx="2">
                  <c:v>35</c:v>
                </c:pt>
                <c:pt idx="3">
                  <c:v>423</c:v>
                </c:pt>
                <c:pt idx="4">
                  <c:v>1188</c:v>
                </c:pt>
                <c:pt idx="5">
                  <c:v>2495</c:v>
                </c:pt>
                <c:pt idx="6">
                  <c:v>5126</c:v>
                </c:pt>
                <c:pt idx="7">
                  <c:v>8964</c:v>
                </c:pt>
                <c:pt idx="8">
                  <c:v>13881</c:v>
                </c:pt>
                <c:pt idx="9">
                  <c:v>20432</c:v>
                </c:pt>
                <c:pt idx="10">
                  <c:v>27844</c:v>
                </c:pt>
                <c:pt idx="11">
                  <c:v>36611</c:v>
                </c:pt>
                <c:pt idx="12">
                  <c:v>46287</c:v>
                </c:pt>
                <c:pt idx="13">
                  <c:v>57731</c:v>
                </c:pt>
                <c:pt idx="14">
                  <c:v>72359</c:v>
                </c:pt>
                <c:pt idx="15">
                  <c:v>88113</c:v>
                </c:pt>
                <c:pt idx="16">
                  <c:v>106253</c:v>
                </c:pt>
                <c:pt idx="17">
                  <c:v>125392</c:v>
                </c:pt>
                <c:pt idx="18">
                  <c:v>143473</c:v>
                </c:pt>
                <c:pt idx="19">
                  <c:v>159478</c:v>
                </c:pt>
                <c:pt idx="20">
                  <c:v>178034</c:v>
                </c:pt>
                <c:pt idx="21">
                  <c:v>192345</c:v>
                </c:pt>
                <c:pt idx="22">
                  <c:v>204571</c:v>
                </c:pt>
                <c:pt idx="23">
                  <c:v>214302</c:v>
                </c:pt>
                <c:pt idx="24">
                  <c:v>218709</c:v>
                </c:pt>
                <c:pt idx="25">
                  <c:v>211856</c:v>
                </c:pt>
                <c:pt idx="26">
                  <c:v>199474</c:v>
                </c:pt>
                <c:pt idx="27">
                  <c:v>182595</c:v>
                </c:pt>
                <c:pt idx="28">
                  <c:v>160456</c:v>
                </c:pt>
                <c:pt idx="29">
                  <c:v>136047</c:v>
                </c:pt>
                <c:pt idx="30">
                  <c:v>111761</c:v>
                </c:pt>
                <c:pt idx="31">
                  <c:v>88585</c:v>
                </c:pt>
                <c:pt idx="32">
                  <c:v>67081</c:v>
                </c:pt>
                <c:pt idx="33">
                  <c:v>49330</c:v>
                </c:pt>
                <c:pt idx="34">
                  <c:v>34443</c:v>
                </c:pt>
                <c:pt idx="35">
                  <c:v>22318</c:v>
                </c:pt>
                <c:pt idx="36">
                  <c:v>13788</c:v>
                </c:pt>
                <c:pt idx="37">
                  <c:v>8271</c:v>
                </c:pt>
                <c:pt idx="38">
                  <c:v>4671</c:v>
                </c:pt>
                <c:pt idx="39">
                  <c:v>2530</c:v>
                </c:pt>
                <c:pt idx="40">
                  <c:v>1288</c:v>
                </c:pt>
                <c:pt idx="41">
                  <c:v>653</c:v>
                </c:pt>
                <c:pt idx="42">
                  <c:v>301</c:v>
                </c:pt>
                <c:pt idx="43">
                  <c:v>127</c:v>
                </c:pt>
                <c:pt idx="44">
                  <c:v>47</c:v>
                </c:pt>
                <c:pt idx="45">
                  <c:v>16</c:v>
                </c:pt>
                <c:pt idx="46">
                  <c:v>5</c:v>
                </c:pt>
                <c:pt idx="47">
                  <c:v>1</c:v>
                </c:pt>
              </c:numCache>
            </c:numRef>
          </c:val>
          <c:extLst xmlns:c16r2="http://schemas.microsoft.com/office/drawing/2015/06/chart">
            <c:ext xmlns:c16="http://schemas.microsoft.com/office/drawing/2014/chart" uri="{C3380CC4-5D6E-409C-BE32-E72D297353CC}">
              <c16:uniqueId val="{00000000-404D-46ED-AB5E-D5ACBC486FE8}"/>
            </c:ext>
          </c:extLst>
        </c:ser>
        <c:dLbls>
          <c:showLegendKey val="0"/>
          <c:showVal val="0"/>
          <c:showCatName val="0"/>
          <c:showSerName val="0"/>
          <c:showPercent val="0"/>
          <c:showBubbleSize val="0"/>
        </c:dLbls>
        <c:gapWidth val="150"/>
        <c:shape val="box"/>
        <c:axId val="443649136"/>
        <c:axId val="443649528"/>
        <c:axId val="0"/>
      </c:bar3DChart>
      <c:catAx>
        <c:axId val="4436491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t>Età della madre al 1.1.2053</a:t>
                </a:r>
                <a:r>
                  <a:rPr lang="en-US" sz="1200"/>
                  <a:t> </a:t>
                </a:r>
              </a:p>
            </c:rich>
          </c:tx>
          <c:layout>
            <c:manualLayout>
              <c:xMode val="edge"/>
              <c:yMode val="edge"/>
              <c:x val="0.36599211940062676"/>
              <c:y val="0.90409324138512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43649528"/>
        <c:crosses val="autoZero"/>
        <c:auto val="1"/>
        <c:lblAlgn val="ctr"/>
        <c:lblOffset val="100"/>
        <c:noMultiLvlLbl val="0"/>
      </c:catAx>
      <c:valAx>
        <c:axId val="443649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crossAx val="443649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200" b="1"/>
              <a:t>Italia</a:t>
            </a:r>
            <a:r>
              <a:rPr lang="it-IT" sz="1200" b="1" baseline="0"/>
              <a:t> - Tassi specifici di fecondità per età e ordine di nascita</a:t>
            </a:r>
          </a:p>
          <a:p>
            <a:pPr>
              <a:defRPr/>
            </a:pPr>
            <a:r>
              <a:rPr lang="it-IT" sz="1200" b="1" baseline="0"/>
              <a:t>(valori osservati e valori obiettivo)</a:t>
            </a:r>
            <a:endParaRPr lang="it-IT" sz="1200" b="1"/>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v>1° ordine Anno 2022</c:v>
          </c:tx>
          <c:spPr>
            <a:ln w="28575" cap="rnd">
              <a:solidFill>
                <a:schemeClr val="accent1"/>
              </a:solidFill>
              <a:prstDash val="sysDot"/>
              <a:round/>
            </a:ln>
            <a:effectLst/>
          </c:spPr>
          <c:marker>
            <c:symbol val="circle"/>
            <c:size val="5"/>
            <c:spPr>
              <a:solidFill>
                <a:schemeClr val="accent1"/>
              </a:solidFill>
              <a:ln w="9525">
                <a:solidFill>
                  <a:schemeClr val="tx1"/>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3'!$B$3:$B$37</c:f>
              <c:numCache>
                <c:formatCode>0.00</c:formatCode>
                <c:ptCount val="35"/>
                <c:pt idx="0">
                  <c:v>0.05</c:v>
                </c:pt>
                <c:pt idx="1">
                  <c:v>0.56999999999999995</c:v>
                </c:pt>
                <c:pt idx="2">
                  <c:v>1.45</c:v>
                </c:pt>
                <c:pt idx="3">
                  <c:v>2.25</c:v>
                </c:pt>
                <c:pt idx="4">
                  <c:v>4.41</c:v>
                </c:pt>
                <c:pt idx="5">
                  <c:v>7.06</c:v>
                </c:pt>
                <c:pt idx="6">
                  <c:v>9.42</c:v>
                </c:pt>
                <c:pt idx="7">
                  <c:v>11.86</c:v>
                </c:pt>
                <c:pt idx="8">
                  <c:v>13.85</c:v>
                </c:pt>
                <c:pt idx="9">
                  <c:v>17.239999999999998</c:v>
                </c:pt>
                <c:pt idx="10">
                  <c:v>21.6</c:v>
                </c:pt>
                <c:pt idx="11">
                  <c:v>26.13</c:v>
                </c:pt>
                <c:pt idx="12">
                  <c:v>31.88</c:v>
                </c:pt>
                <c:pt idx="13">
                  <c:v>35.72</c:v>
                </c:pt>
                <c:pt idx="14">
                  <c:v>40.119999999999997</c:v>
                </c:pt>
                <c:pt idx="15">
                  <c:v>44.65</c:v>
                </c:pt>
                <c:pt idx="16">
                  <c:v>45.75</c:v>
                </c:pt>
                <c:pt idx="17">
                  <c:v>43.95</c:v>
                </c:pt>
                <c:pt idx="18">
                  <c:v>42.02</c:v>
                </c:pt>
                <c:pt idx="19">
                  <c:v>37.229999999999997</c:v>
                </c:pt>
                <c:pt idx="20">
                  <c:v>33.58</c:v>
                </c:pt>
                <c:pt idx="21">
                  <c:v>28.89</c:v>
                </c:pt>
                <c:pt idx="22">
                  <c:v>22.74</c:v>
                </c:pt>
                <c:pt idx="23">
                  <c:v>18.2</c:v>
                </c:pt>
                <c:pt idx="24">
                  <c:v>14.45</c:v>
                </c:pt>
                <c:pt idx="25">
                  <c:v>11.39</c:v>
                </c:pt>
                <c:pt idx="26">
                  <c:v>7.71</c:v>
                </c:pt>
                <c:pt idx="27">
                  <c:v>5.29</c:v>
                </c:pt>
                <c:pt idx="28">
                  <c:v>3.5</c:v>
                </c:pt>
                <c:pt idx="29">
                  <c:v>2.4700000000000002</c:v>
                </c:pt>
                <c:pt idx="30">
                  <c:v>1.59</c:v>
                </c:pt>
                <c:pt idx="31">
                  <c:v>1.07</c:v>
                </c:pt>
                <c:pt idx="32">
                  <c:v>0.7</c:v>
                </c:pt>
                <c:pt idx="33">
                  <c:v>0.45</c:v>
                </c:pt>
                <c:pt idx="34">
                  <c:v>0.28999999999999998</c:v>
                </c:pt>
              </c:numCache>
            </c:numRef>
          </c:val>
          <c:smooth val="0"/>
          <c:extLst xmlns:c16r2="http://schemas.microsoft.com/office/drawing/2015/06/chart">
            <c:ext xmlns:c16="http://schemas.microsoft.com/office/drawing/2014/chart" uri="{C3380CC4-5D6E-409C-BE32-E72D297353CC}">
              <c16:uniqueId val="{00000000-54F3-41CE-9B7B-E691999CFC4E}"/>
            </c:ext>
          </c:extLst>
        </c:ser>
        <c:ser>
          <c:idx val="1"/>
          <c:order val="1"/>
          <c:tx>
            <c:v>1° ordine Anno 2030</c:v>
          </c:tx>
          <c:spPr>
            <a:ln w="28575" cap="rnd">
              <a:solidFill>
                <a:schemeClr val="bg1">
                  <a:lumMod val="50000"/>
                </a:schemeClr>
              </a:solidFill>
              <a:round/>
            </a:ln>
            <a:effectLst/>
          </c:spPr>
          <c:marker>
            <c:symbol val="circle"/>
            <c:size val="5"/>
            <c:spPr>
              <a:solidFill>
                <a:srgbClr val="FF0000"/>
              </a:solidFill>
              <a:ln w="9525">
                <a:solidFill>
                  <a:schemeClr val="tx1"/>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3'!$P$3:$P$37</c:f>
              <c:numCache>
                <c:formatCode>0.00</c:formatCode>
                <c:ptCount val="35"/>
                <c:pt idx="0">
                  <c:v>6.4458127661018078E-2</c:v>
                </c:pt>
                <c:pt idx="1">
                  <c:v>0.73482265533560609</c:v>
                </c:pt>
                <c:pt idx="2">
                  <c:v>1.8692857021695242</c:v>
                </c:pt>
                <c:pt idx="3">
                  <c:v>2.9006157447458136</c:v>
                </c:pt>
                <c:pt idx="4">
                  <c:v>5.6852068597017942</c:v>
                </c:pt>
                <c:pt idx="5">
                  <c:v>9.1014876257357518</c:v>
                </c:pt>
                <c:pt idx="6">
                  <c:v>12.143911251335805</c:v>
                </c:pt>
                <c:pt idx="7">
                  <c:v>15.289467881193488</c:v>
                </c:pt>
                <c:pt idx="8">
                  <c:v>17.854901362102009</c:v>
                </c:pt>
                <c:pt idx="9">
                  <c:v>22.225162417519034</c:v>
                </c:pt>
                <c:pt idx="10">
                  <c:v>27.845911149559811</c:v>
                </c:pt>
                <c:pt idx="11">
                  <c:v>33.685817515648047</c:v>
                </c:pt>
                <c:pt idx="12">
                  <c:v>41.098502196665123</c:v>
                </c:pt>
                <c:pt idx="13">
                  <c:v>46.048886401031318</c:v>
                </c:pt>
                <c:pt idx="14">
                  <c:v>51.721201635200899</c:v>
                </c:pt>
                <c:pt idx="15">
                  <c:v>57.561108001289142</c:v>
                </c:pt>
                <c:pt idx="16">
                  <c:v>58.979186809831539</c:v>
                </c:pt>
                <c:pt idx="17">
                  <c:v>56.658694214034888</c:v>
                </c:pt>
                <c:pt idx="18">
                  <c:v>54.170610486319596</c:v>
                </c:pt>
                <c:pt idx="19">
                  <c:v>47.995521856394056</c:v>
                </c:pt>
                <c:pt idx="20">
                  <c:v>43.290078537139742</c:v>
                </c:pt>
                <c:pt idx="21">
                  <c:v>37.243906162536248</c:v>
                </c:pt>
                <c:pt idx="22">
                  <c:v>29.315556460231019</c:v>
                </c:pt>
                <c:pt idx="23">
                  <c:v>23.462758468610581</c:v>
                </c:pt>
                <c:pt idx="24">
                  <c:v>18.628398894034223</c:v>
                </c:pt>
                <c:pt idx="25">
                  <c:v>14.683561481179918</c:v>
                </c:pt>
                <c:pt idx="26">
                  <c:v>9.9394432853289878</c:v>
                </c:pt>
                <c:pt idx="27">
                  <c:v>6.8196699065357125</c:v>
                </c:pt>
                <c:pt idx="28">
                  <c:v>4.5120689362712652</c:v>
                </c:pt>
                <c:pt idx="29">
                  <c:v>3.1842315064542932</c:v>
                </c:pt>
                <c:pt idx="30">
                  <c:v>2.0497684596203749</c:v>
                </c:pt>
                <c:pt idx="31">
                  <c:v>1.3794039319457869</c:v>
                </c:pt>
                <c:pt idx="32">
                  <c:v>0.90241378725425303</c:v>
                </c:pt>
                <c:pt idx="33">
                  <c:v>0.58012314894916273</c:v>
                </c:pt>
                <c:pt idx="34">
                  <c:v>0.37385714043390483</c:v>
                </c:pt>
              </c:numCache>
            </c:numRef>
          </c:val>
          <c:smooth val="0"/>
          <c:extLst xmlns:c16r2="http://schemas.microsoft.com/office/drawing/2015/06/chart">
            <c:ext xmlns:c16="http://schemas.microsoft.com/office/drawing/2014/chart" uri="{C3380CC4-5D6E-409C-BE32-E72D297353CC}">
              <c16:uniqueId val="{00000001-54F3-41CE-9B7B-E691999CFC4E}"/>
            </c:ext>
          </c:extLst>
        </c:ser>
        <c:ser>
          <c:idx val="2"/>
          <c:order val="2"/>
          <c:tx>
            <c:v>2° ordine Anno 2022</c:v>
          </c:tx>
          <c:spPr>
            <a:ln w="28575" cap="rnd">
              <a:solidFill>
                <a:schemeClr val="accent3"/>
              </a:solidFill>
              <a:prstDash val="sysDot"/>
              <a:round/>
            </a:ln>
            <a:effectLst/>
          </c:spPr>
          <c:marker>
            <c:symbol val="circle"/>
            <c:size val="5"/>
            <c:spPr>
              <a:solidFill>
                <a:schemeClr val="accent3"/>
              </a:solidFill>
              <a:ln w="9525">
                <a:solidFill>
                  <a:schemeClr val="accent3"/>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3'!$C$3:$C$37</c:f>
              <c:numCache>
                <c:formatCode>0.00</c:formatCode>
                <c:ptCount val="35"/>
                <c:pt idx="0">
                  <c:v>0.03</c:v>
                </c:pt>
                <c:pt idx="1">
                  <c:v>0.41</c:v>
                </c:pt>
                <c:pt idx="2">
                  <c:v>0.61</c:v>
                </c:pt>
                <c:pt idx="3">
                  <c:v>0.84</c:v>
                </c:pt>
                <c:pt idx="4">
                  <c:v>1.87</c:v>
                </c:pt>
                <c:pt idx="5">
                  <c:v>3.08</c:v>
                </c:pt>
                <c:pt idx="6">
                  <c:v>4.53</c:v>
                </c:pt>
                <c:pt idx="7">
                  <c:v>6.37</c:v>
                </c:pt>
                <c:pt idx="8">
                  <c:v>8.77</c:v>
                </c:pt>
                <c:pt idx="9">
                  <c:v>10.36</c:v>
                </c:pt>
                <c:pt idx="10">
                  <c:v>12.95</c:v>
                </c:pt>
                <c:pt idx="11">
                  <c:v>15.38</c:v>
                </c:pt>
                <c:pt idx="12">
                  <c:v>18.309999999999999</c:v>
                </c:pt>
                <c:pt idx="13">
                  <c:v>21.88</c:v>
                </c:pt>
                <c:pt idx="14">
                  <c:v>25.57</c:v>
                </c:pt>
                <c:pt idx="15">
                  <c:v>29.15</c:v>
                </c:pt>
                <c:pt idx="16">
                  <c:v>32.21</c:v>
                </c:pt>
                <c:pt idx="17">
                  <c:v>35.08</c:v>
                </c:pt>
                <c:pt idx="18">
                  <c:v>36.35</c:v>
                </c:pt>
                <c:pt idx="19">
                  <c:v>36.61</c:v>
                </c:pt>
                <c:pt idx="20">
                  <c:v>36.24</c:v>
                </c:pt>
                <c:pt idx="21">
                  <c:v>33.28</c:v>
                </c:pt>
                <c:pt idx="22">
                  <c:v>28.74</c:v>
                </c:pt>
                <c:pt idx="23">
                  <c:v>23.88</c:v>
                </c:pt>
                <c:pt idx="24">
                  <c:v>19.149999999999999</c:v>
                </c:pt>
                <c:pt idx="25">
                  <c:v>13.93</c:v>
                </c:pt>
                <c:pt idx="26">
                  <c:v>9.64</c:v>
                </c:pt>
                <c:pt idx="27">
                  <c:v>5.91</c:v>
                </c:pt>
                <c:pt idx="28">
                  <c:v>3.39</c:v>
                </c:pt>
                <c:pt idx="29">
                  <c:v>1.82</c:v>
                </c:pt>
                <c:pt idx="30">
                  <c:v>0.96</c:v>
                </c:pt>
                <c:pt idx="31">
                  <c:v>0.51</c:v>
                </c:pt>
                <c:pt idx="32">
                  <c:v>0.26</c:v>
                </c:pt>
                <c:pt idx="33">
                  <c:v>0.13</c:v>
                </c:pt>
                <c:pt idx="34">
                  <c:v>0.08</c:v>
                </c:pt>
              </c:numCache>
            </c:numRef>
          </c:val>
          <c:smooth val="0"/>
          <c:extLst xmlns:c16r2="http://schemas.microsoft.com/office/drawing/2015/06/chart">
            <c:ext xmlns:c16="http://schemas.microsoft.com/office/drawing/2014/chart" uri="{C3380CC4-5D6E-409C-BE32-E72D297353CC}">
              <c16:uniqueId val="{00000002-54F3-41CE-9B7B-E691999CFC4E}"/>
            </c:ext>
          </c:extLst>
        </c:ser>
        <c:ser>
          <c:idx val="3"/>
          <c:order val="3"/>
          <c:tx>
            <c:v>2° ordine Anno 2030</c:v>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3'!$Y$3:$Y$37</c:f>
              <c:numCache>
                <c:formatCode>0.00</c:formatCode>
                <c:ptCount val="35"/>
                <c:pt idx="0">
                  <c:v>3.8262105879401188E-2</c:v>
                </c:pt>
                <c:pt idx="1">
                  <c:v>0.5229154470184828</c:v>
                </c:pt>
                <c:pt idx="2">
                  <c:v>0.77799615288115731</c:v>
                </c:pt>
                <c:pt idx="3">
                  <c:v>1.0713389646232332</c:v>
                </c:pt>
                <c:pt idx="4">
                  <c:v>2.3850045998160074</c:v>
                </c:pt>
                <c:pt idx="5">
                  <c:v>3.9282428702851884</c:v>
                </c:pt>
                <c:pt idx="6">
                  <c:v>5.777577987789579</c:v>
                </c:pt>
                <c:pt idx="7">
                  <c:v>8.1243204817261852</c:v>
                </c:pt>
                <c:pt idx="8">
                  <c:v>11.185288952078279</c:v>
                </c:pt>
                <c:pt idx="9">
                  <c:v>13.213180563686542</c:v>
                </c:pt>
                <c:pt idx="10">
                  <c:v>16.51647570460818</c:v>
                </c:pt>
                <c:pt idx="11">
                  <c:v>19.615706280839678</c:v>
                </c:pt>
                <c:pt idx="12">
                  <c:v>23.352638621727852</c:v>
                </c:pt>
                <c:pt idx="13">
                  <c:v>27.905829221376596</c:v>
                </c:pt>
                <c:pt idx="14">
                  <c:v>32.612068244542947</c:v>
                </c:pt>
                <c:pt idx="15">
                  <c:v>37.178012879484818</c:v>
                </c:pt>
                <c:pt idx="16">
                  <c:v>41.080747679183744</c:v>
                </c:pt>
                <c:pt idx="17">
                  <c:v>44.741155808313117</c:v>
                </c:pt>
                <c:pt idx="18">
                  <c:v>46.3609182905411</c:v>
                </c:pt>
                <c:pt idx="19">
                  <c:v>46.692523208162577</c:v>
                </c:pt>
                <c:pt idx="20">
                  <c:v>46.220623902316632</c:v>
                </c:pt>
                <c:pt idx="21">
                  <c:v>42.445429455549046</c:v>
                </c:pt>
                <c:pt idx="22">
                  <c:v>36.655097432466334</c:v>
                </c:pt>
                <c:pt idx="23">
                  <c:v>30.456636280003341</c:v>
                </c:pt>
                <c:pt idx="24">
                  <c:v>24.423977586351089</c:v>
                </c:pt>
                <c:pt idx="25">
                  <c:v>17.766371163335283</c:v>
                </c:pt>
                <c:pt idx="26">
                  <c:v>12.294890022580915</c:v>
                </c:pt>
                <c:pt idx="27">
                  <c:v>7.5376348582420336</c:v>
                </c:pt>
                <c:pt idx="28">
                  <c:v>4.3236179643723345</c:v>
                </c:pt>
                <c:pt idx="29">
                  <c:v>2.3212344233503388</c:v>
                </c:pt>
                <c:pt idx="30">
                  <c:v>1.224387388140838</c:v>
                </c:pt>
                <c:pt idx="31">
                  <c:v>0.65045579994982017</c:v>
                </c:pt>
                <c:pt idx="32">
                  <c:v>0.33160491762147692</c:v>
                </c:pt>
                <c:pt idx="33">
                  <c:v>0.16580245881073846</c:v>
                </c:pt>
                <c:pt idx="34">
                  <c:v>0.10203228234506984</c:v>
                </c:pt>
              </c:numCache>
            </c:numRef>
          </c:val>
          <c:smooth val="0"/>
          <c:extLst xmlns:c16r2="http://schemas.microsoft.com/office/drawing/2015/06/chart">
            <c:ext xmlns:c16="http://schemas.microsoft.com/office/drawing/2014/chart" uri="{C3380CC4-5D6E-409C-BE32-E72D297353CC}">
              <c16:uniqueId val="{00000003-54F3-41CE-9B7B-E691999CFC4E}"/>
            </c:ext>
          </c:extLst>
        </c:ser>
        <c:ser>
          <c:idx val="4"/>
          <c:order val="4"/>
          <c:tx>
            <c:v>3° ordine e+ Anno 2022</c:v>
          </c:tx>
          <c:spPr>
            <a:ln w="28575" cap="rnd">
              <a:solidFill>
                <a:schemeClr val="tx1"/>
              </a:solidFill>
              <a:prstDash val="sysDot"/>
              <a:round/>
            </a:ln>
            <a:effectLst/>
          </c:spPr>
          <c:marker>
            <c:symbol val="circle"/>
            <c:size val="5"/>
            <c:spPr>
              <a:solidFill>
                <a:schemeClr val="bg1"/>
              </a:solidFill>
              <a:ln w="9525">
                <a:solidFill>
                  <a:schemeClr val="tx1"/>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3'!$D$3:$D$37</c:f>
              <c:numCache>
                <c:formatCode>0.00</c:formatCode>
                <c:ptCount val="35"/>
                <c:pt idx="0">
                  <c:v>0</c:v>
                </c:pt>
                <c:pt idx="1">
                  <c:v>0.02</c:v>
                </c:pt>
                <c:pt idx="2">
                  <c:v>0.05</c:v>
                </c:pt>
                <c:pt idx="3">
                  <c:v>0.78</c:v>
                </c:pt>
                <c:pt idx="4">
                  <c:v>1.1299999999999999</c:v>
                </c:pt>
                <c:pt idx="5">
                  <c:v>1.41</c:v>
                </c:pt>
                <c:pt idx="6">
                  <c:v>1.77</c:v>
                </c:pt>
                <c:pt idx="7">
                  <c:v>2.09</c:v>
                </c:pt>
                <c:pt idx="8">
                  <c:v>2.87</c:v>
                </c:pt>
                <c:pt idx="9">
                  <c:v>3.68</c:v>
                </c:pt>
                <c:pt idx="10">
                  <c:v>4.5199999999999996</c:v>
                </c:pt>
                <c:pt idx="11">
                  <c:v>5.72</c:v>
                </c:pt>
                <c:pt idx="12">
                  <c:v>7.05</c:v>
                </c:pt>
                <c:pt idx="13">
                  <c:v>7.85</c:v>
                </c:pt>
                <c:pt idx="14">
                  <c:v>9.07</c:v>
                </c:pt>
                <c:pt idx="15">
                  <c:v>10.48</c:v>
                </c:pt>
                <c:pt idx="16">
                  <c:v>11.43</c:v>
                </c:pt>
                <c:pt idx="17">
                  <c:v>11.74</c:v>
                </c:pt>
                <c:pt idx="18">
                  <c:v>13.04</c:v>
                </c:pt>
                <c:pt idx="19">
                  <c:v>13.52</c:v>
                </c:pt>
                <c:pt idx="20">
                  <c:v>13.27</c:v>
                </c:pt>
                <c:pt idx="21">
                  <c:v>12.98</c:v>
                </c:pt>
                <c:pt idx="22">
                  <c:v>11.85</c:v>
                </c:pt>
                <c:pt idx="23">
                  <c:v>10.7</c:v>
                </c:pt>
                <c:pt idx="24">
                  <c:v>8.6300000000000008</c:v>
                </c:pt>
                <c:pt idx="25">
                  <c:v>6.56</c:v>
                </c:pt>
                <c:pt idx="26">
                  <c:v>4.8600000000000003</c:v>
                </c:pt>
                <c:pt idx="27">
                  <c:v>3.07</c:v>
                </c:pt>
                <c:pt idx="28">
                  <c:v>1.75</c:v>
                </c:pt>
                <c:pt idx="29">
                  <c:v>0.91</c:v>
                </c:pt>
                <c:pt idx="30">
                  <c:v>0.39</c:v>
                </c:pt>
                <c:pt idx="31">
                  <c:v>0.19</c:v>
                </c:pt>
                <c:pt idx="32">
                  <c:v>0.1</c:v>
                </c:pt>
                <c:pt idx="33">
                  <c:v>0.03</c:v>
                </c:pt>
                <c:pt idx="34">
                  <c:v>0.03</c:v>
                </c:pt>
              </c:numCache>
            </c:numRef>
          </c:val>
          <c:smooth val="0"/>
          <c:extLst xmlns:c16r2="http://schemas.microsoft.com/office/drawing/2015/06/chart">
            <c:ext xmlns:c16="http://schemas.microsoft.com/office/drawing/2014/chart" uri="{C3380CC4-5D6E-409C-BE32-E72D297353CC}">
              <c16:uniqueId val="{00000004-54F3-41CE-9B7B-E691999CFC4E}"/>
            </c:ext>
          </c:extLst>
        </c:ser>
        <c:ser>
          <c:idx val="5"/>
          <c:order val="5"/>
          <c:tx>
            <c:v>3° ordine e+ Anno 2030</c:v>
          </c:tx>
          <c:spPr>
            <a:ln w="28575" cap="rnd">
              <a:solidFill>
                <a:schemeClr val="tx1"/>
              </a:solidFill>
              <a:round/>
            </a:ln>
            <a:effectLst/>
          </c:spPr>
          <c:marker>
            <c:symbol val="circle"/>
            <c:size val="5"/>
            <c:spPr>
              <a:solidFill>
                <a:schemeClr val="tx1"/>
              </a:solidFill>
              <a:ln w="9525">
                <a:solidFill>
                  <a:schemeClr val="bg1">
                    <a:lumMod val="65000"/>
                  </a:schemeClr>
                </a:solidFill>
              </a:ln>
              <a:effectLst/>
            </c:spPr>
          </c:marker>
          <c:cat>
            <c:numRef>
              <c:f>'percorso verso lo scenario 3'!$A$3:$A$37</c:f>
              <c:numCache>
                <c:formatCode>General</c:formatCode>
                <c:ptCount val="35"/>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numCache>
            </c:numRef>
          </c:cat>
          <c:val>
            <c:numRef>
              <c:f>'percorso verso lo scenario 3'!$AH$3:$AH$37</c:f>
              <c:numCache>
                <c:formatCode>0.00</c:formatCode>
                <c:ptCount val="35"/>
                <c:pt idx="0">
                  <c:v>0</c:v>
                </c:pt>
                <c:pt idx="1">
                  <c:v>3.2690421706440022E-2</c:v>
                </c:pt>
                <c:pt idx="2">
                  <c:v>8.1726054266100065E-2</c:v>
                </c:pt>
                <c:pt idx="3">
                  <c:v>1.2749264465511609</c:v>
                </c:pt>
                <c:pt idx="4">
                  <c:v>1.8470088264138611</c:v>
                </c:pt>
                <c:pt idx="5">
                  <c:v>2.3046747303040207</c:v>
                </c:pt>
                <c:pt idx="6">
                  <c:v>2.893102321019942</c:v>
                </c:pt>
                <c:pt idx="7">
                  <c:v>3.4161490683229823</c:v>
                </c:pt>
                <c:pt idx="8">
                  <c:v>4.691075514874143</c:v>
                </c:pt>
                <c:pt idx="9">
                  <c:v>6.0150375939849656</c:v>
                </c:pt>
                <c:pt idx="10">
                  <c:v>7.3880353056554444</c:v>
                </c:pt>
                <c:pt idx="11">
                  <c:v>9.349460608041845</c:v>
                </c:pt>
                <c:pt idx="12">
                  <c:v>11.523373651520107</c:v>
                </c:pt>
                <c:pt idx="13">
                  <c:v>12.830990519777707</c:v>
                </c:pt>
                <c:pt idx="14">
                  <c:v>14.82510624387055</c:v>
                </c:pt>
                <c:pt idx="15">
                  <c:v>17.129780974174572</c:v>
                </c:pt>
                <c:pt idx="16">
                  <c:v>18.682576005230473</c:v>
                </c:pt>
                <c:pt idx="17">
                  <c:v>19.189277541680294</c:v>
                </c:pt>
                <c:pt idx="18">
                  <c:v>21.314154952598891</c:v>
                </c:pt>
                <c:pt idx="19">
                  <c:v>22.098725073553453</c:v>
                </c:pt>
                <c:pt idx="20">
                  <c:v>21.690094802222951</c:v>
                </c:pt>
                <c:pt idx="21">
                  <c:v>21.216083687479571</c:v>
                </c:pt>
                <c:pt idx="22">
                  <c:v>19.369074861065712</c:v>
                </c:pt>
                <c:pt idx="23">
                  <c:v>17.489375612945413</c:v>
                </c:pt>
                <c:pt idx="24">
                  <c:v>14.105916966328868</c:v>
                </c:pt>
                <c:pt idx="25">
                  <c:v>10.722458319712326</c:v>
                </c:pt>
                <c:pt idx="26">
                  <c:v>7.943772474664927</c:v>
                </c:pt>
                <c:pt idx="27">
                  <c:v>5.0179797319385431</c:v>
                </c:pt>
                <c:pt idx="28">
                  <c:v>2.8604118993135015</c:v>
                </c:pt>
                <c:pt idx="29">
                  <c:v>1.4874141876430209</c:v>
                </c:pt>
                <c:pt idx="30">
                  <c:v>0.63746322327558047</c:v>
                </c:pt>
                <c:pt idx="31">
                  <c:v>0.31055900621118021</c:v>
                </c:pt>
                <c:pt idx="32">
                  <c:v>0.16345210853220013</c:v>
                </c:pt>
                <c:pt idx="33">
                  <c:v>4.9035632559660029E-2</c:v>
                </c:pt>
                <c:pt idx="34">
                  <c:v>4.9035632559660029E-2</c:v>
                </c:pt>
              </c:numCache>
            </c:numRef>
          </c:val>
          <c:smooth val="0"/>
          <c:extLst xmlns:c16r2="http://schemas.microsoft.com/office/drawing/2015/06/chart">
            <c:ext xmlns:c16="http://schemas.microsoft.com/office/drawing/2014/chart" uri="{C3380CC4-5D6E-409C-BE32-E72D297353CC}">
              <c16:uniqueId val="{00000005-54F3-41CE-9B7B-E691999CFC4E}"/>
            </c:ext>
          </c:extLst>
        </c:ser>
        <c:dLbls>
          <c:showLegendKey val="0"/>
          <c:showVal val="0"/>
          <c:showCatName val="0"/>
          <c:showSerName val="0"/>
          <c:showPercent val="0"/>
          <c:showBubbleSize val="0"/>
        </c:dLbls>
        <c:marker val="1"/>
        <c:smooth val="0"/>
        <c:axId val="455727648"/>
        <c:axId val="455728040"/>
      </c:lineChart>
      <c:catAx>
        <c:axId val="455727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a:t>Età</a:t>
                </a:r>
                <a:r>
                  <a:rPr lang="it-IT" b="1" baseline="0"/>
                  <a:t> delle madri</a:t>
                </a:r>
                <a:endParaRPr lang="it-IT" b="1"/>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55728040"/>
        <c:crosses val="autoZero"/>
        <c:auto val="1"/>
        <c:lblAlgn val="ctr"/>
        <c:lblOffset val="100"/>
        <c:tickLblSkip val="5"/>
        <c:noMultiLvlLbl val="0"/>
      </c:catAx>
      <c:valAx>
        <c:axId val="455728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Tassi di fecondità specifici x 1000 </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557276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474746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74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50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98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4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324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1dff6ab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241dff6abd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735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279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44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98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1dff6abd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241dff6abd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5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87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68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20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44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95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44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447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76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Barlow"/>
              <a:buNone/>
              <a:defRPr sz="6000" b="1">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Font typeface="Barlow"/>
              <a:buNone/>
              <a:defRPr sz="2400">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1"/>
        <p:cNvGrpSpPr/>
        <p:nvPr/>
      </p:nvGrpSpPr>
      <p:grpSpPr>
        <a:xfrm>
          <a:off x="0" y="0"/>
          <a:ext cx="0" cy="0"/>
          <a:chOff x="0" y="0"/>
          <a:chExt cx="0" cy="0"/>
        </a:xfrm>
      </p:grpSpPr>
      <p:sp>
        <p:nvSpPr>
          <p:cNvPr id="72" name="Google Shape;72;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4"/>
        <p:cNvGrpSpPr/>
        <p:nvPr/>
      </p:nvGrpSpPr>
      <p:grpSpPr>
        <a:xfrm>
          <a:off x="0" y="0"/>
          <a:ext cx="0" cy="0"/>
          <a:chOff x="0" y="0"/>
          <a:chExt cx="0" cy="0"/>
        </a:xfrm>
      </p:grpSpPr>
      <p:sp>
        <p:nvSpPr>
          <p:cNvPr id="25" name="Google Shape;25;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6"/>
        <p:cNvGrpSpPr/>
        <p:nvPr/>
      </p:nvGrpSpPr>
      <p:grpSpPr>
        <a:xfrm>
          <a:off x="0" y="0"/>
          <a:ext cx="0" cy="0"/>
          <a:chOff x="0" y="0"/>
          <a:chExt cx="0" cy="0"/>
        </a:xfrm>
      </p:grpSpPr>
      <p:sp>
        <p:nvSpPr>
          <p:cNvPr id="47" name="Google Shape;4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a:spLocks noGrp="1"/>
          </p:cNvSpPr>
          <p:nvPr>
            <p:ph type="pic" idx="2"/>
          </p:nvPr>
        </p:nvSpPr>
        <p:spPr>
          <a:xfrm>
            <a:off x="5183188" y="987425"/>
            <a:ext cx="6172200" cy="4873625"/>
          </a:xfrm>
          <a:prstGeom prst="rect">
            <a:avLst/>
          </a:prstGeom>
          <a:noFill/>
          <a:ln>
            <a:noFill/>
          </a:ln>
        </p:spPr>
      </p:sp>
      <p:sp>
        <p:nvSpPr>
          <p:cNvPr id="61" name="Google Shape;61;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Barlow"/>
              <a:buNone/>
              <a:defRPr sz="4400" b="1" i="0" u="none" strike="noStrike" cap="none">
                <a:solidFill>
                  <a:schemeClr val="dk1"/>
                </a:solidFill>
                <a:latin typeface="Barlow"/>
                <a:ea typeface="Barlow"/>
                <a:cs typeface="Barlow"/>
                <a:sym typeface="Barl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Barlow Medium"/>
              <a:buChar char="•"/>
              <a:defRPr sz="2800" i="0" u="none" strike="noStrike" cap="none">
                <a:solidFill>
                  <a:schemeClr val="dk1"/>
                </a:solidFill>
                <a:latin typeface="Barlow Medium"/>
                <a:ea typeface="Barlow Medium"/>
                <a:cs typeface="Barlow Medium"/>
                <a:sym typeface="Barlow Medium"/>
              </a:defRPr>
            </a:lvl1pPr>
            <a:lvl2pPr marL="914400" marR="0" lvl="1" indent="-381000" algn="l" rtl="0">
              <a:lnSpc>
                <a:spcPct val="90000"/>
              </a:lnSpc>
              <a:spcBef>
                <a:spcPts val="500"/>
              </a:spcBef>
              <a:spcAft>
                <a:spcPts val="0"/>
              </a:spcAft>
              <a:buClr>
                <a:schemeClr val="dk1"/>
              </a:buClr>
              <a:buSzPts val="2400"/>
              <a:buFont typeface="Barlow Medium"/>
              <a:buChar char="•"/>
              <a:defRPr sz="2400" i="0" u="none" strike="noStrike" cap="none">
                <a:solidFill>
                  <a:schemeClr val="dk1"/>
                </a:solidFill>
                <a:latin typeface="Barlow Medium"/>
                <a:ea typeface="Barlow Medium"/>
                <a:cs typeface="Barlow Medium"/>
                <a:sym typeface="Barlow Medium"/>
              </a:defRPr>
            </a:lvl2pPr>
            <a:lvl3pPr marL="1371600" marR="0" lvl="2" indent="-355600" algn="l" rtl="0">
              <a:lnSpc>
                <a:spcPct val="90000"/>
              </a:lnSpc>
              <a:spcBef>
                <a:spcPts val="500"/>
              </a:spcBef>
              <a:spcAft>
                <a:spcPts val="0"/>
              </a:spcAft>
              <a:buClr>
                <a:schemeClr val="dk1"/>
              </a:buClr>
              <a:buSzPts val="2000"/>
              <a:buFont typeface="Barlow Medium"/>
              <a:buChar char="•"/>
              <a:defRPr sz="2000" i="0" u="none" strike="noStrike" cap="none">
                <a:solidFill>
                  <a:schemeClr val="dk1"/>
                </a:solidFill>
                <a:latin typeface="Barlow Medium"/>
                <a:ea typeface="Barlow Medium"/>
                <a:cs typeface="Barlow Medium"/>
                <a:sym typeface="Barlow Medium"/>
              </a:defRPr>
            </a:lvl3pPr>
            <a:lvl4pPr marL="1828800" marR="0" lvl="3"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4pPr>
            <a:lvl5pPr marL="2286000" marR="0" lvl="4"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5pPr>
            <a:lvl6pPr marL="2743200" marR="0" lvl="5"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6pPr>
            <a:lvl7pPr marL="3200400" marR="0" lvl="6"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7pPr>
            <a:lvl8pPr marL="3657600" marR="0" lvl="7"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8pPr>
            <a:lvl9pPr marL="4114800" marR="0" lvl="8" indent="-342900" algn="l" rtl="0">
              <a:lnSpc>
                <a:spcPct val="90000"/>
              </a:lnSpc>
              <a:spcBef>
                <a:spcPts val="500"/>
              </a:spcBef>
              <a:spcAft>
                <a:spcPts val="0"/>
              </a:spcAft>
              <a:buClr>
                <a:schemeClr val="dk1"/>
              </a:buClr>
              <a:buSzPts val="1800"/>
              <a:buFont typeface="Barlow Medium"/>
              <a:buChar char="•"/>
              <a:defRPr sz="1800" i="0" u="none" strike="noStrike" cap="none">
                <a:solidFill>
                  <a:schemeClr val="dk1"/>
                </a:solidFill>
                <a:latin typeface="Barlow Medium"/>
                <a:ea typeface="Barlow Medium"/>
                <a:cs typeface="Barlow Medium"/>
                <a:sym typeface="Barlow Medium"/>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
          <p:cNvPicPr preferRelativeResize="0"/>
          <p:nvPr/>
        </p:nvPicPr>
        <p:blipFill>
          <a:blip r:embed="rId3">
            <a:alphaModFix/>
          </a:blip>
          <a:stretch>
            <a:fillRect/>
          </a:stretch>
        </p:blipFill>
        <p:spPr>
          <a:xfrm rot="5400000">
            <a:off x="1976714" y="-3320970"/>
            <a:ext cx="8238574" cy="12369951"/>
          </a:xfrm>
          <a:prstGeom prst="rect">
            <a:avLst/>
          </a:prstGeom>
          <a:noFill/>
          <a:ln>
            <a:noFill/>
          </a:ln>
        </p:spPr>
      </p:pic>
      <p:sp>
        <p:nvSpPr>
          <p:cNvPr id="82" name="Google Shape;82;p1"/>
          <p:cNvSpPr/>
          <p:nvPr/>
        </p:nvSpPr>
        <p:spPr>
          <a:xfrm>
            <a:off x="1423500" y="1618200"/>
            <a:ext cx="9345000" cy="2366700"/>
          </a:xfrm>
          <a:prstGeom prst="roundRect">
            <a:avLst>
              <a:gd name="adj" fmla="val 370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txBox="1">
            <a:spLocks noGrp="1"/>
          </p:cNvSpPr>
          <p:nvPr>
            <p:ph type="subTitle" idx="1"/>
          </p:nvPr>
        </p:nvSpPr>
        <p:spPr>
          <a:xfrm>
            <a:off x="1423500" y="2089062"/>
            <a:ext cx="9356332" cy="185243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400"/>
              <a:buNone/>
            </a:pPr>
            <a:r>
              <a:rPr lang="it-IT" sz="5000" b="1" dirty="0">
                <a:solidFill>
                  <a:srgbClr val="E3531E"/>
                </a:solidFill>
              </a:rPr>
              <a:t>IMMAGINI DI UNA DEMOGRAFIA… </a:t>
            </a:r>
          </a:p>
          <a:p>
            <a:pPr marL="0" lvl="0" indent="0" algn="ctr" rtl="0">
              <a:lnSpc>
                <a:spcPct val="100000"/>
              </a:lnSpc>
              <a:spcBef>
                <a:spcPts val="0"/>
              </a:spcBef>
              <a:spcAft>
                <a:spcPts val="0"/>
              </a:spcAft>
              <a:buClr>
                <a:schemeClr val="dk1"/>
              </a:buClr>
              <a:buSzPts val="4400"/>
              <a:buNone/>
            </a:pPr>
            <a:r>
              <a:rPr lang="it-IT" sz="5000" b="1" dirty="0">
                <a:solidFill>
                  <a:srgbClr val="E3531E"/>
                </a:solidFill>
              </a:rPr>
              <a:t>CHE CHIEDE AIUTO</a:t>
            </a:r>
            <a:endParaRPr lang="it-IT" sz="2200" b="1" dirty="0">
              <a:solidFill>
                <a:srgbClr val="E3531E"/>
              </a:solidFill>
            </a:endParaRPr>
          </a:p>
          <a:p>
            <a:pPr marL="0" lvl="0" indent="0" algn="ctr" rtl="0">
              <a:lnSpc>
                <a:spcPct val="100000"/>
              </a:lnSpc>
              <a:spcBef>
                <a:spcPts val="1000"/>
              </a:spcBef>
              <a:spcAft>
                <a:spcPts val="0"/>
              </a:spcAft>
              <a:buClr>
                <a:schemeClr val="dk1"/>
              </a:buClr>
              <a:buSzPts val="4400"/>
              <a:buNone/>
            </a:pPr>
            <a:endParaRPr sz="2200" b="1" dirty="0"/>
          </a:p>
          <a:p>
            <a:pPr marL="0" lvl="0" indent="0" algn="l" rtl="0">
              <a:lnSpc>
                <a:spcPct val="100000"/>
              </a:lnSpc>
              <a:spcBef>
                <a:spcPts val="1000"/>
              </a:spcBef>
              <a:spcAft>
                <a:spcPts val="0"/>
              </a:spcAft>
              <a:buClr>
                <a:schemeClr val="dk1"/>
              </a:buClr>
              <a:buSzPts val="4400"/>
              <a:buNone/>
            </a:pPr>
            <a:endParaRPr sz="2200" b="1" dirty="0"/>
          </a:p>
        </p:txBody>
      </p:sp>
      <p:sp>
        <p:nvSpPr>
          <p:cNvPr id="84" name="Google Shape;84;p1"/>
          <p:cNvSpPr txBox="1"/>
          <p:nvPr/>
        </p:nvSpPr>
        <p:spPr>
          <a:xfrm>
            <a:off x="3784350" y="4433250"/>
            <a:ext cx="4623300" cy="659125"/>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it-IT" sz="2500" dirty="0">
                <a:solidFill>
                  <a:schemeClr val="lt1"/>
                </a:solidFill>
                <a:latin typeface="Barlow SemiBold"/>
                <a:ea typeface="Barlow SemiBold"/>
                <a:cs typeface="Barlow SemiBold"/>
                <a:sym typeface="Barlow SemiBold"/>
              </a:rPr>
              <a:t>GIAN CARLO</a:t>
            </a:r>
            <a:r>
              <a:rPr lang="it-IT" sz="2500" b="1" dirty="0">
                <a:solidFill>
                  <a:schemeClr val="lt1"/>
                </a:solidFill>
                <a:latin typeface="Barlow"/>
                <a:ea typeface="Barlow"/>
                <a:cs typeface="Barlow"/>
                <a:sym typeface="Barlow"/>
              </a:rPr>
              <a:t>  </a:t>
            </a:r>
            <a:r>
              <a:rPr lang="it-IT" sz="2500" dirty="0">
                <a:solidFill>
                  <a:schemeClr val="lt1"/>
                </a:solidFill>
                <a:latin typeface="Barlow Black"/>
                <a:ea typeface="Barlow Black"/>
                <a:cs typeface="Barlow Black"/>
                <a:sym typeface="Barlow Black"/>
              </a:rPr>
              <a:t>BLANGIARDO</a:t>
            </a:r>
            <a:endParaRPr sz="2500" dirty="0">
              <a:solidFill>
                <a:schemeClr val="lt1"/>
              </a:solidFill>
              <a:latin typeface="Barlow Black"/>
              <a:ea typeface="Barlow Black"/>
              <a:cs typeface="Barlow Black"/>
              <a:sym typeface="Barlow Black"/>
            </a:endParaRPr>
          </a:p>
        </p:txBody>
      </p:sp>
      <p:pic>
        <p:nvPicPr>
          <p:cNvPr id="85" name="Google Shape;85;p1"/>
          <p:cNvPicPr preferRelativeResize="0"/>
          <p:nvPr/>
        </p:nvPicPr>
        <p:blipFill rotWithShape="1">
          <a:blip r:embed="rId4">
            <a:alphaModFix/>
          </a:blip>
          <a:srcRect r="33823"/>
          <a:stretch/>
        </p:blipFill>
        <p:spPr>
          <a:xfrm>
            <a:off x="4733787" y="5776675"/>
            <a:ext cx="1802937" cy="807550"/>
          </a:xfrm>
          <a:prstGeom prst="rect">
            <a:avLst/>
          </a:prstGeom>
          <a:noFill/>
          <a:ln>
            <a:noFill/>
          </a:ln>
        </p:spPr>
      </p:pic>
      <p:pic>
        <p:nvPicPr>
          <p:cNvPr id="86" name="Google Shape;86;p1"/>
          <p:cNvPicPr preferRelativeResize="0"/>
          <p:nvPr/>
        </p:nvPicPr>
        <p:blipFill>
          <a:blip r:embed="rId5">
            <a:alphaModFix/>
          </a:blip>
          <a:stretch>
            <a:fillRect/>
          </a:stretch>
        </p:blipFill>
        <p:spPr>
          <a:xfrm>
            <a:off x="-419225" y="3571162"/>
            <a:ext cx="4623299" cy="3286839"/>
          </a:xfrm>
          <a:prstGeom prst="rect">
            <a:avLst/>
          </a:prstGeom>
          <a:noFill/>
          <a:ln>
            <a:noFill/>
          </a:ln>
        </p:spPr>
      </p:pic>
      <p:pic>
        <p:nvPicPr>
          <p:cNvPr id="5" name="Immagine 4">
            <a:extLst>
              <a:ext uri="{FF2B5EF4-FFF2-40B4-BE49-F238E27FC236}">
                <a16:creationId xmlns="" xmlns:a16="http://schemas.microsoft.com/office/drawing/2014/main" id="{D397AF89-2542-A642-BABC-603C3F3C50AD}"/>
              </a:ext>
            </a:extLst>
          </p:cNvPr>
          <p:cNvPicPr>
            <a:picLocks noChangeAspect="1"/>
          </p:cNvPicPr>
          <p:nvPr/>
        </p:nvPicPr>
        <p:blipFill>
          <a:blip r:embed="rId6"/>
          <a:stretch>
            <a:fillRect/>
          </a:stretch>
        </p:blipFill>
        <p:spPr>
          <a:xfrm>
            <a:off x="6536724" y="5811399"/>
            <a:ext cx="795731" cy="7957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0"/>
          <p:cNvSpPr txBox="1"/>
          <p:nvPr/>
        </p:nvSpPr>
        <p:spPr>
          <a:xfrm>
            <a:off x="798148" y="5787675"/>
            <a:ext cx="1014350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elaborazioni su dati Istat</a:t>
            </a:r>
            <a:endParaRPr sz="1000">
              <a:solidFill>
                <a:schemeClr val="dk1"/>
              </a:solidFill>
              <a:latin typeface="Arial"/>
              <a:ea typeface="Arial"/>
              <a:cs typeface="Arial"/>
              <a:sym typeface="Arial"/>
            </a:endParaRPr>
          </a:p>
        </p:txBody>
      </p:sp>
      <p:graphicFrame>
        <p:nvGraphicFramePr>
          <p:cNvPr id="174" name="Google Shape;174;p10"/>
          <p:cNvGraphicFramePr/>
          <p:nvPr/>
        </p:nvGraphicFramePr>
        <p:xfrm>
          <a:off x="738318" y="2230975"/>
          <a:ext cx="6075600" cy="3320100"/>
        </p:xfrm>
        <a:graphic>
          <a:graphicData uri="http://schemas.openxmlformats.org/drawingml/2006/chart">
            <c:chart xmlns:c="http://schemas.openxmlformats.org/drawingml/2006/chart" xmlns:r="http://schemas.openxmlformats.org/officeDocument/2006/relationships" r:id="rId3"/>
          </a:graphicData>
        </a:graphic>
      </p:graphicFrame>
      <p:sp>
        <p:nvSpPr>
          <p:cNvPr id="175" name="Google Shape;175;p10"/>
          <p:cNvSpPr/>
          <p:nvPr/>
        </p:nvSpPr>
        <p:spPr>
          <a:xfrm>
            <a:off x="-692650" y="311275"/>
            <a:ext cx="8937600" cy="9543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txBox="1"/>
          <p:nvPr/>
        </p:nvSpPr>
        <p:spPr>
          <a:xfrm>
            <a:off x="576200" y="526425"/>
            <a:ext cx="10497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Spunti di riflessione : reti familiari e welfare 2</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sp>
        <p:nvSpPr>
          <p:cNvPr id="177" name="Google Shape;177;p10"/>
          <p:cNvSpPr/>
          <p:nvPr/>
        </p:nvSpPr>
        <p:spPr>
          <a:xfrm>
            <a:off x="7463475" y="1630425"/>
            <a:ext cx="4182900" cy="4185900"/>
          </a:xfrm>
          <a:prstGeom prst="roundRect">
            <a:avLst>
              <a:gd name="adj" fmla="val 10789"/>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78" name="Google Shape;178;p10"/>
          <p:cNvSpPr txBox="1"/>
          <p:nvPr/>
        </p:nvSpPr>
        <p:spPr>
          <a:xfrm>
            <a:off x="7793675" y="1921975"/>
            <a:ext cx="3533700" cy="389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900">
                <a:solidFill>
                  <a:schemeClr val="lt1"/>
                </a:solidFill>
                <a:latin typeface="Barlow SemiBold"/>
                <a:ea typeface="Barlow SemiBold"/>
                <a:cs typeface="Barlow SemiBold"/>
                <a:sym typeface="Barlow SemiBold"/>
              </a:rPr>
              <a:t>La generazione di nati dal 1998 al 2012, formata da giovani oggi in età 10-24 anni, aggrega complessivamente 8 milioni 259 mila unità di cui 4 milioni 115 mila sono primogeniti. Tra trent’anni questi ultimi saranno in età 40-54 anni e le loro mamme, quelle ancora in vita, saranno 3 milioni e 220 mila, delle quali 880 mila con un’età di 80 anni o più.  </a:t>
            </a:r>
            <a:endParaRPr sz="190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900">
              <a:solidFill>
                <a:schemeClr val="lt1"/>
              </a:solidFill>
              <a:latin typeface="Barlow SemiBold"/>
              <a:ea typeface="Barlow SemiBold"/>
              <a:cs typeface="Barlow SemiBold"/>
              <a:sym typeface="Barlow SemiBold"/>
            </a:endParaRPr>
          </a:p>
        </p:txBody>
      </p:sp>
      <p:pic>
        <p:nvPicPr>
          <p:cNvPr id="9" name="Immagine 8">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1"/>
          <p:cNvSpPr txBox="1"/>
          <p:nvPr/>
        </p:nvSpPr>
        <p:spPr>
          <a:xfrm>
            <a:off x="646545" y="5608481"/>
            <a:ext cx="10143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elaborazioni su dati Istat</a:t>
            </a:r>
            <a:endParaRPr sz="1000">
              <a:solidFill>
                <a:schemeClr val="dk1"/>
              </a:solidFill>
              <a:latin typeface="Arial"/>
              <a:ea typeface="Arial"/>
              <a:cs typeface="Arial"/>
              <a:sym typeface="Arial"/>
            </a:endParaRPr>
          </a:p>
        </p:txBody>
      </p:sp>
      <p:graphicFrame>
        <p:nvGraphicFramePr>
          <p:cNvPr id="184" name="Google Shape;184;p11"/>
          <p:cNvGraphicFramePr/>
          <p:nvPr/>
        </p:nvGraphicFramePr>
        <p:xfrm>
          <a:off x="576199" y="1911825"/>
          <a:ext cx="6262800" cy="3655200"/>
        </p:xfrm>
        <a:graphic>
          <a:graphicData uri="http://schemas.openxmlformats.org/drawingml/2006/chart">
            <c:chart xmlns:c="http://schemas.openxmlformats.org/drawingml/2006/chart" xmlns:r="http://schemas.openxmlformats.org/officeDocument/2006/relationships" r:id="rId3"/>
          </a:graphicData>
        </a:graphic>
      </p:graphicFrame>
      <p:sp>
        <p:nvSpPr>
          <p:cNvPr id="185" name="Google Shape;185;p11"/>
          <p:cNvSpPr/>
          <p:nvPr/>
        </p:nvSpPr>
        <p:spPr>
          <a:xfrm>
            <a:off x="-692650" y="311275"/>
            <a:ext cx="6262800" cy="9543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txBox="1"/>
          <p:nvPr/>
        </p:nvSpPr>
        <p:spPr>
          <a:xfrm>
            <a:off x="576200" y="526425"/>
            <a:ext cx="104979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Obiettivo i 500.000 nati !</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sp>
        <p:nvSpPr>
          <p:cNvPr id="187" name="Google Shape;187;p11"/>
          <p:cNvSpPr/>
          <p:nvPr/>
        </p:nvSpPr>
        <p:spPr>
          <a:xfrm>
            <a:off x="7228703" y="440326"/>
            <a:ext cx="4417672" cy="5414456"/>
          </a:xfrm>
          <a:prstGeom prst="roundRect">
            <a:avLst>
              <a:gd name="adj" fmla="val 10789"/>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88" name="Google Shape;188;p11"/>
          <p:cNvSpPr txBox="1"/>
          <p:nvPr/>
        </p:nvSpPr>
        <p:spPr>
          <a:xfrm>
            <a:off x="7468147" y="652162"/>
            <a:ext cx="3938783" cy="57707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dirty="0">
                <a:solidFill>
                  <a:schemeClr val="lt1"/>
                </a:solidFill>
                <a:latin typeface="Barlow SemiBold"/>
                <a:ea typeface="Barlow SemiBold"/>
                <a:cs typeface="Barlow SemiBold"/>
                <a:sym typeface="Barlow SemiBold"/>
              </a:rPr>
              <a:t>Dove si riuscisse a portare il numero medio di figli per donna dall’attuale 1,24 a 1,60 nel 2030 si avrebbe modo di raggiungere l’obiettivo di convergenza a mezzo milione di nati nel 2030. Per giungere a ciò si dovrebbe intervenire con misure che ANTICIPINO la fecondità di primo ordine – agendo sulla formazione di coppie stabili e sui tempi della primogenitura – e che FAVORISCANO il passaggio al secondo ordine e a quelli di livello superiore (tramite significative azioni di conciliazione e di cura). Di fatto la fecondità di primo ordine dovrebbe passare dall’attuale livello di 590 primogeniti per 1000 donne a 760, quella di secondo ordine da 478 a 610 e quella di ordine terzo e più da 184 a 230. Questi sarebbero i parametri di un PNRR nel segno di una riconquistata «vitalità».</a:t>
            </a:r>
            <a:endParaRPr sz="1600" dirty="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600" dirty="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600" dirty="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700" dirty="0">
              <a:solidFill>
                <a:schemeClr val="lt1"/>
              </a:solidFill>
              <a:latin typeface="Barlow SemiBold"/>
              <a:ea typeface="Barlow SemiBold"/>
              <a:cs typeface="Barlow SemiBold"/>
              <a:sym typeface="Barlow SemiBold"/>
            </a:endParaRPr>
          </a:p>
        </p:txBody>
      </p:sp>
      <p:pic>
        <p:nvPicPr>
          <p:cNvPr id="9" name="Immagine 8">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265550" y="2170350"/>
            <a:ext cx="9660900" cy="17055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3"/>
          <p:cNvSpPr txBox="1"/>
          <p:nvPr/>
        </p:nvSpPr>
        <p:spPr>
          <a:xfrm>
            <a:off x="1417800" y="2600037"/>
            <a:ext cx="9356400" cy="1852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it-IT" sz="5000" b="1">
                <a:solidFill>
                  <a:schemeClr val="lt1"/>
                </a:solidFill>
                <a:latin typeface="Barlow"/>
                <a:ea typeface="Barlow"/>
                <a:cs typeface="Barlow"/>
                <a:sym typeface="Barlow"/>
              </a:rPr>
              <a:t>Ma si può risalire?</a:t>
            </a:r>
            <a:endParaRPr sz="5000" b="1">
              <a:solidFill>
                <a:schemeClr val="lt1"/>
              </a:solidFill>
              <a:latin typeface="Barlow"/>
              <a:ea typeface="Barlow"/>
              <a:cs typeface="Barlow"/>
              <a:sym typeface="Barlow"/>
            </a:endParaRPr>
          </a:p>
        </p:txBody>
      </p:sp>
      <p:pic>
        <p:nvPicPr>
          <p:cNvPr id="86" name="Google Shape;86;p13"/>
          <p:cNvPicPr preferRelativeResize="0"/>
          <p:nvPr/>
        </p:nvPicPr>
        <p:blipFill rotWithShape="1">
          <a:blip r:embed="rId3">
            <a:alphaModFix/>
          </a:blip>
          <a:srcRect/>
          <a:stretch/>
        </p:blipFill>
        <p:spPr>
          <a:xfrm>
            <a:off x="-419225" y="3571162"/>
            <a:ext cx="4623299" cy="3286839"/>
          </a:xfrm>
          <a:prstGeom prst="rect">
            <a:avLst/>
          </a:prstGeom>
          <a:noFill/>
          <a:ln>
            <a:noFill/>
          </a:ln>
        </p:spPr>
      </p:pic>
      <p:pic>
        <p:nvPicPr>
          <p:cNvPr id="87" name="Google Shape;87;p13"/>
          <p:cNvPicPr preferRelativeResize="0"/>
          <p:nvPr/>
        </p:nvPicPr>
        <p:blipFill rotWithShape="1">
          <a:blip r:embed="rId4">
            <a:alphaModFix/>
          </a:blip>
          <a:srcRect/>
          <a:stretch/>
        </p:blipFill>
        <p:spPr>
          <a:xfrm>
            <a:off x="10719303" y="6282764"/>
            <a:ext cx="1350019" cy="408409"/>
          </a:xfrm>
          <a:prstGeom prst="rect">
            <a:avLst/>
          </a:prstGeom>
          <a:noFill/>
          <a:ln>
            <a:noFill/>
          </a:ln>
        </p:spPr>
      </p:pic>
    </p:spTree>
    <p:extLst>
      <p:ext uri="{BB962C8B-B14F-4D97-AF65-F5344CB8AC3E}">
        <p14:creationId xmlns:p14="http://schemas.microsoft.com/office/powerpoint/2010/main" val="425987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p:nvPr/>
        </p:nvSpPr>
        <p:spPr>
          <a:xfrm>
            <a:off x="-692650" y="311275"/>
            <a:ext cx="5775600" cy="9012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4"/>
          <p:cNvSpPr txBox="1"/>
          <p:nvPr/>
        </p:nvSpPr>
        <p:spPr>
          <a:xfrm>
            <a:off x="576201" y="526425"/>
            <a:ext cx="90558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a:solidFill>
                  <a:srgbClr val="FFFFFF"/>
                </a:solidFill>
                <a:latin typeface="Barlow"/>
                <a:ea typeface="Barlow"/>
                <a:cs typeface="Barlow"/>
                <a:sym typeface="Barlow"/>
              </a:rPr>
              <a:t>Lo scenario europeo | 1</a:t>
            </a: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p:txBody>
      </p:sp>
      <p:pic>
        <p:nvPicPr>
          <p:cNvPr id="94" name="Google Shape;94;p14"/>
          <p:cNvPicPr preferRelativeResize="0"/>
          <p:nvPr/>
        </p:nvPicPr>
        <p:blipFill rotWithShape="1">
          <a:blip r:embed="rId3">
            <a:alphaModFix/>
          </a:blip>
          <a:srcRect/>
          <a:stretch/>
        </p:blipFill>
        <p:spPr>
          <a:xfrm>
            <a:off x="544950" y="1775000"/>
            <a:ext cx="6092625" cy="4514875"/>
          </a:xfrm>
          <a:prstGeom prst="rect">
            <a:avLst/>
          </a:prstGeom>
          <a:noFill/>
          <a:ln>
            <a:noFill/>
          </a:ln>
        </p:spPr>
      </p:pic>
      <p:sp>
        <p:nvSpPr>
          <p:cNvPr id="95" name="Google Shape;95;p14"/>
          <p:cNvSpPr txBox="1"/>
          <p:nvPr/>
        </p:nvSpPr>
        <p:spPr>
          <a:xfrm>
            <a:off x="468760" y="1276796"/>
            <a:ext cx="8358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0" u="none" strike="noStrike" cap="none">
                <a:solidFill>
                  <a:srgbClr val="595959"/>
                </a:solidFill>
                <a:latin typeface="Barlow SemiBold"/>
                <a:ea typeface="Barlow SemiBold"/>
                <a:cs typeface="Barlow SemiBold"/>
                <a:sym typeface="Barlow SemiBold"/>
              </a:rPr>
              <a:t>Numero medio di figli per donna nei 27 paesi dell’UE – Anni 2008-2021</a:t>
            </a:r>
            <a:endParaRPr sz="1800" i="0" u="none" strike="noStrike" cap="none">
              <a:solidFill>
                <a:srgbClr val="595959"/>
              </a:solidFill>
              <a:latin typeface="Barlow SemiBold"/>
              <a:ea typeface="Barlow SemiBold"/>
              <a:cs typeface="Barlow SemiBold"/>
              <a:sym typeface="Barlow SemiBold"/>
            </a:endParaRPr>
          </a:p>
        </p:txBody>
      </p:sp>
      <p:sp>
        <p:nvSpPr>
          <p:cNvPr id="96" name="Google Shape;96;p14"/>
          <p:cNvSpPr txBox="1"/>
          <p:nvPr/>
        </p:nvSpPr>
        <p:spPr>
          <a:xfrm>
            <a:off x="544943" y="6289871"/>
            <a:ext cx="2493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i="0" u="none" strike="noStrike" cap="none">
                <a:solidFill>
                  <a:schemeClr val="dk1"/>
                </a:solidFill>
                <a:latin typeface="Barlow Medium"/>
                <a:ea typeface="Barlow Medium"/>
                <a:cs typeface="Barlow Medium"/>
                <a:sym typeface="Barlow Medium"/>
              </a:rPr>
              <a:t>Fonte: Eurostat</a:t>
            </a:r>
            <a:endParaRPr sz="1000">
              <a:solidFill>
                <a:schemeClr val="dk1"/>
              </a:solidFill>
              <a:latin typeface="Barlow Medium"/>
              <a:ea typeface="Barlow Medium"/>
              <a:cs typeface="Barlow Medium"/>
              <a:sym typeface="Barlow Medium"/>
            </a:endParaRPr>
          </a:p>
        </p:txBody>
      </p:sp>
      <p:sp>
        <p:nvSpPr>
          <p:cNvPr id="97" name="Google Shape;97;p14"/>
          <p:cNvSpPr txBox="1"/>
          <p:nvPr/>
        </p:nvSpPr>
        <p:spPr>
          <a:xfrm>
            <a:off x="4469856" y="1983373"/>
            <a:ext cx="9328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rgbClr val="595959"/>
                </a:solidFill>
                <a:latin typeface="Calibri"/>
                <a:ea typeface="Calibri"/>
                <a:cs typeface="Calibri"/>
                <a:sym typeface="Calibri"/>
              </a:rPr>
              <a:t>Francia</a:t>
            </a:r>
            <a:endParaRPr sz="1800" b="1" i="1">
              <a:solidFill>
                <a:srgbClr val="595959"/>
              </a:solidFill>
              <a:latin typeface="Calibri"/>
              <a:ea typeface="Calibri"/>
              <a:cs typeface="Calibri"/>
              <a:sym typeface="Calibri"/>
            </a:endParaRPr>
          </a:p>
        </p:txBody>
      </p:sp>
      <p:sp>
        <p:nvSpPr>
          <p:cNvPr id="98" name="Google Shape;98;p14"/>
          <p:cNvSpPr txBox="1"/>
          <p:nvPr/>
        </p:nvSpPr>
        <p:spPr>
          <a:xfrm>
            <a:off x="4728475" y="4514137"/>
            <a:ext cx="67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rgbClr val="595959"/>
                </a:solidFill>
                <a:latin typeface="Calibri"/>
                <a:ea typeface="Calibri"/>
                <a:cs typeface="Calibri"/>
                <a:sym typeface="Calibri"/>
              </a:rPr>
              <a:t>Italia</a:t>
            </a:r>
            <a:endParaRPr sz="1800" b="1" i="1">
              <a:solidFill>
                <a:srgbClr val="595959"/>
              </a:solidFill>
              <a:latin typeface="Calibri"/>
              <a:ea typeface="Calibri"/>
              <a:cs typeface="Calibri"/>
              <a:sym typeface="Calibri"/>
            </a:endParaRPr>
          </a:p>
        </p:txBody>
      </p:sp>
      <p:pic>
        <p:nvPicPr>
          <p:cNvPr id="99" name="Google Shape;99;p14"/>
          <p:cNvPicPr preferRelativeResize="0"/>
          <p:nvPr/>
        </p:nvPicPr>
        <p:blipFill rotWithShape="1">
          <a:blip r:embed="rId4">
            <a:alphaModFix/>
          </a:blip>
          <a:srcRect/>
          <a:stretch/>
        </p:blipFill>
        <p:spPr>
          <a:xfrm>
            <a:off x="10719303" y="6282764"/>
            <a:ext cx="1350019" cy="408409"/>
          </a:xfrm>
          <a:prstGeom prst="rect">
            <a:avLst/>
          </a:prstGeom>
          <a:noFill/>
          <a:ln>
            <a:noFill/>
          </a:ln>
        </p:spPr>
      </p:pic>
      <p:sp>
        <p:nvSpPr>
          <p:cNvPr id="100" name="Google Shape;100;p14"/>
          <p:cNvSpPr/>
          <p:nvPr/>
        </p:nvSpPr>
        <p:spPr>
          <a:xfrm>
            <a:off x="8027900" y="2704250"/>
            <a:ext cx="3482700" cy="15327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3531E"/>
              </a:solidFill>
              <a:latin typeface="Calibri"/>
              <a:ea typeface="Calibri"/>
              <a:cs typeface="Calibri"/>
              <a:sym typeface="Calibri"/>
            </a:endParaRPr>
          </a:p>
        </p:txBody>
      </p:sp>
      <p:sp>
        <p:nvSpPr>
          <p:cNvPr id="101" name="Google Shape;101;p14"/>
          <p:cNvSpPr txBox="1"/>
          <p:nvPr/>
        </p:nvSpPr>
        <p:spPr>
          <a:xfrm>
            <a:off x="8174151" y="3084125"/>
            <a:ext cx="3190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2000">
                <a:solidFill>
                  <a:srgbClr val="FFFFFF"/>
                </a:solidFill>
                <a:latin typeface="Barlow SemiBold"/>
                <a:ea typeface="Barlow SemiBold"/>
                <a:cs typeface="Barlow SemiBold"/>
                <a:sym typeface="Barlow SemiBold"/>
              </a:rPr>
              <a:t>In un quadro di regresso generalizzato … </a:t>
            </a:r>
            <a:endParaRPr sz="2000">
              <a:solidFill>
                <a:srgbClr val="FFFFFF"/>
              </a:solidFill>
              <a:latin typeface="Barlow SemiBold"/>
              <a:ea typeface="Barlow SemiBold"/>
              <a:cs typeface="Barlow SemiBold"/>
              <a:sym typeface="Barlow SemiBold"/>
            </a:endParaRPr>
          </a:p>
          <a:p>
            <a:pPr marL="0" marR="0" lvl="0" indent="0" algn="ctr" rtl="0">
              <a:lnSpc>
                <a:spcPct val="100000"/>
              </a:lnSpc>
              <a:spcBef>
                <a:spcPts val="0"/>
              </a:spcBef>
              <a:spcAft>
                <a:spcPts val="0"/>
              </a:spcAft>
              <a:buClr>
                <a:srgbClr val="000000"/>
              </a:buClr>
              <a:buSzPts val="1800"/>
              <a:buFont typeface="Arial"/>
              <a:buNone/>
            </a:pPr>
            <a:endParaRPr sz="2000" u="sng">
              <a:solidFill>
                <a:srgbClr val="FFFFFF"/>
              </a:solidFill>
              <a:latin typeface="Barlow SemiBold"/>
              <a:ea typeface="Barlow SemiBold"/>
              <a:cs typeface="Barlow SemiBold"/>
              <a:sym typeface="Barlow SemiBold"/>
            </a:endParaRPr>
          </a:p>
        </p:txBody>
      </p:sp>
    </p:spTree>
    <p:extLst>
      <p:ext uri="{BB962C8B-B14F-4D97-AF65-F5344CB8AC3E}">
        <p14:creationId xmlns:p14="http://schemas.microsoft.com/office/powerpoint/2010/main" val="203332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p:nvPr/>
        </p:nvSpPr>
        <p:spPr>
          <a:xfrm>
            <a:off x="-692650" y="311275"/>
            <a:ext cx="5775600" cy="9012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5"/>
          <p:cNvSpPr txBox="1"/>
          <p:nvPr/>
        </p:nvSpPr>
        <p:spPr>
          <a:xfrm>
            <a:off x="576201" y="526425"/>
            <a:ext cx="90558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a:solidFill>
                  <a:srgbClr val="FFFFFF"/>
                </a:solidFill>
                <a:latin typeface="Barlow"/>
                <a:ea typeface="Barlow"/>
                <a:cs typeface="Barlow"/>
                <a:sym typeface="Barlow"/>
              </a:rPr>
              <a:t>Lo scenario europeo | 2</a:t>
            </a: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p:txBody>
      </p:sp>
      <p:sp>
        <p:nvSpPr>
          <p:cNvPr id="108" name="Google Shape;108;p15"/>
          <p:cNvSpPr txBox="1"/>
          <p:nvPr/>
        </p:nvSpPr>
        <p:spPr>
          <a:xfrm>
            <a:off x="468760" y="1276796"/>
            <a:ext cx="8358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595959"/>
                </a:solidFill>
                <a:latin typeface="Barlow SemiBold"/>
                <a:ea typeface="Barlow SemiBold"/>
                <a:cs typeface="Barlow SemiBold"/>
                <a:sym typeface="Barlow SemiBold"/>
              </a:rPr>
              <a:t>Numero medio di figli per donna in alcuni dei 27 paesi dell’UE – Anni 2008-2021</a:t>
            </a:r>
            <a:endParaRPr sz="1800">
              <a:solidFill>
                <a:srgbClr val="595959"/>
              </a:solidFill>
              <a:latin typeface="Barlow SemiBold"/>
              <a:ea typeface="Barlow SemiBold"/>
              <a:cs typeface="Barlow SemiBold"/>
              <a:sym typeface="Barlow SemiBold"/>
            </a:endParaRPr>
          </a:p>
        </p:txBody>
      </p:sp>
      <p:sp>
        <p:nvSpPr>
          <p:cNvPr id="109" name="Google Shape;109;p15"/>
          <p:cNvSpPr txBox="1"/>
          <p:nvPr/>
        </p:nvSpPr>
        <p:spPr>
          <a:xfrm>
            <a:off x="392543" y="6057846"/>
            <a:ext cx="2493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i="0" u="none" strike="noStrike" cap="none">
                <a:solidFill>
                  <a:schemeClr val="dk1"/>
                </a:solidFill>
                <a:latin typeface="Barlow Medium"/>
                <a:ea typeface="Barlow Medium"/>
                <a:cs typeface="Barlow Medium"/>
                <a:sym typeface="Barlow Medium"/>
              </a:rPr>
              <a:t>Fonte: Eurostat</a:t>
            </a:r>
            <a:endParaRPr sz="1000">
              <a:solidFill>
                <a:schemeClr val="dk1"/>
              </a:solidFill>
              <a:latin typeface="Barlow Medium"/>
              <a:ea typeface="Barlow Medium"/>
              <a:cs typeface="Barlow Medium"/>
              <a:sym typeface="Barlow Medium"/>
            </a:endParaRPr>
          </a:p>
        </p:txBody>
      </p:sp>
      <p:pic>
        <p:nvPicPr>
          <p:cNvPr id="110" name="Google Shape;110;p15"/>
          <p:cNvPicPr preferRelativeResize="0"/>
          <p:nvPr/>
        </p:nvPicPr>
        <p:blipFill rotWithShape="1">
          <a:blip r:embed="rId3">
            <a:alphaModFix/>
          </a:blip>
          <a:srcRect/>
          <a:stretch/>
        </p:blipFill>
        <p:spPr>
          <a:xfrm>
            <a:off x="10719303" y="6282764"/>
            <a:ext cx="1350019" cy="408409"/>
          </a:xfrm>
          <a:prstGeom prst="rect">
            <a:avLst/>
          </a:prstGeom>
          <a:noFill/>
          <a:ln>
            <a:noFill/>
          </a:ln>
        </p:spPr>
      </p:pic>
      <p:sp>
        <p:nvSpPr>
          <p:cNvPr id="111" name="Google Shape;111;p15"/>
          <p:cNvSpPr/>
          <p:nvPr/>
        </p:nvSpPr>
        <p:spPr>
          <a:xfrm>
            <a:off x="8027900" y="2704250"/>
            <a:ext cx="3482700" cy="15327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3531E"/>
              </a:solidFill>
              <a:latin typeface="Calibri"/>
              <a:ea typeface="Calibri"/>
              <a:cs typeface="Calibri"/>
              <a:sym typeface="Calibri"/>
            </a:endParaRPr>
          </a:p>
        </p:txBody>
      </p:sp>
      <p:sp>
        <p:nvSpPr>
          <p:cNvPr id="112" name="Google Shape;112;p15"/>
          <p:cNvSpPr txBox="1"/>
          <p:nvPr/>
        </p:nvSpPr>
        <p:spPr>
          <a:xfrm>
            <a:off x="8174151" y="2972075"/>
            <a:ext cx="3190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2000" dirty="0">
                <a:solidFill>
                  <a:srgbClr val="FFFFFF"/>
                </a:solidFill>
                <a:latin typeface="Barlow SemiBold"/>
                <a:ea typeface="Barlow SemiBold"/>
                <a:cs typeface="Barlow SemiBold"/>
                <a:sym typeface="Barlow SemiBold"/>
              </a:rPr>
              <a:t>… con qualche eccezione meritevole di particolare attenzione</a:t>
            </a:r>
            <a:endParaRPr sz="2000" dirty="0">
              <a:solidFill>
                <a:srgbClr val="FFFFFF"/>
              </a:solidFill>
              <a:latin typeface="Barlow SemiBold"/>
              <a:ea typeface="Barlow SemiBold"/>
              <a:cs typeface="Barlow SemiBold"/>
              <a:sym typeface="Barlow SemiBold"/>
            </a:endParaRPr>
          </a:p>
          <a:p>
            <a:pPr marL="0" marR="0" lvl="0" indent="0" algn="ctr" rtl="0">
              <a:lnSpc>
                <a:spcPct val="100000"/>
              </a:lnSpc>
              <a:spcBef>
                <a:spcPts val="0"/>
              </a:spcBef>
              <a:spcAft>
                <a:spcPts val="0"/>
              </a:spcAft>
              <a:buClr>
                <a:srgbClr val="000000"/>
              </a:buClr>
              <a:buSzPts val="1800"/>
              <a:buFont typeface="Arial"/>
              <a:buNone/>
            </a:pPr>
            <a:endParaRPr sz="2000" u="sng" dirty="0">
              <a:solidFill>
                <a:srgbClr val="FFFFFF"/>
              </a:solidFill>
              <a:latin typeface="Barlow SemiBold"/>
              <a:ea typeface="Barlow SemiBold"/>
              <a:cs typeface="Barlow SemiBold"/>
              <a:sym typeface="Barlow SemiBold"/>
            </a:endParaRPr>
          </a:p>
        </p:txBody>
      </p:sp>
      <p:pic>
        <p:nvPicPr>
          <p:cNvPr id="113" name="Google Shape;113;p15"/>
          <p:cNvPicPr preferRelativeResize="0"/>
          <p:nvPr/>
        </p:nvPicPr>
        <p:blipFill rotWithShape="1">
          <a:blip r:embed="rId4">
            <a:alphaModFix/>
          </a:blip>
          <a:srcRect/>
          <a:stretch/>
        </p:blipFill>
        <p:spPr>
          <a:xfrm>
            <a:off x="516422" y="1736308"/>
            <a:ext cx="7039737" cy="4231332"/>
          </a:xfrm>
          <a:prstGeom prst="rect">
            <a:avLst/>
          </a:prstGeom>
          <a:noFill/>
          <a:ln>
            <a:noFill/>
          </a:ln>
        </p:spPr>
      </p:pic>
    </p:spTree>
    <p:extLst>
      <p:ext uri="{BB962C8B-B14F-4D97-AF65-F5344CB8AC3E}">
        <p14:creationId xmlns:p14="http://schemas.microsoft.com/office/powerpoint/2010/main" val="75868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p:nvPr/>
        </p:nvSpPr>
        <p:spPr>
          <a:xfrm>
            <a:off x="1265550" y="1865550"/>
            <a:ext cx="9660900" cy="26100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6"/>
          <p:cNvSpPr txBox="1"/>
          <p:nvPr/>
        </p:nvSpPr>
        <p:spPr>
          <a:xfrm>
            <a:off x="1417800" y="2295237"/>
            <a:ext cx="9356400" cy="1852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it-IT" sz="5000" b="1">
                <a:solidFill>
                  <a:schemeClr val="lt1"/>
                </a:solidFill>
                <a:latin typeface="Barlow"/>
                <a:ea typeface="Barlow"/>
                <a:cs typeface="Barlow"/>
                <a:sym typeface="Barlow"/>
              </a:rPr>
              <a:t>Ci sono modelli virtuosi anche entro i nostri confini nazionali?</a:t>
            </a:r>
            <a:endParaRPr sz="5000" b="1">
              <a:solidFill>
                <a:schemeClr val="lt1"/>
              </a:solidFill>
              <a:latin typeface="Barlow"/>
              <a:ea typeface="Barlow"/>
              <a:cs typeface="Barlow"/>
              <a:sym typeface="Barlow"/>
            </a:endParaRPr>
          </a:p>
          <a:p>
            <a:pPr marL="0" lvl="0" indent="0" algn="ctr" rtl="0">
              <a:spcBef>
                <a:spcPts val="1000"/>
              </a:spcBef>
              <a:spcAft>
                <a:spcPts val="0"/>
              </a:spcAft>
              <a:buNone/>
            </a:pPr>
            <a:endParaRPr sz="5000" b="1">
              <a:solidFill>
                <a:schemeClr val="lt1"/>
              </a:solidFill>
              <a:latin typeface="Barlow"/>
              <a:ea typeface="Barlow"/>
              <a:cs typeface="Barlow"/>
              <a:sym typeface="Barlow"/>
            </a:endParaRPr>
          </a:p>
        </p:txBody>
      </p:sp>
      <p:pic>
        <p:nvPicPr>
          <p:cNvPr id="120" name="Google Shape;120;p16"/>
          <p:cNvPicPr preferRelativeResize="0"/>
          <p:nvPr/>
        </p:nvPicPr>
        <p:blipFill rotWithShape="1">
          <a:blip r:embed="rId3">
            <a:alphaModFix/>
          </a:blip>
          <a:srcRect/>
          <a:stretch/>
        </p:blipFill>
        <p:spPr>
          <a:xfrm>
            <a:off x="10719303" y="6282764"/>
            <a:ext cx="1350019" cy="408409"/>
          </a:xfrm>
          <a:prstGeom prst="rect">
            <a:avLst/>
          </a:prstGeom>
          <a:noFill/>
          <a:ln>
            <a:noFill/>
          </a:ln>
        </p:spPr>
      </p:pic>
      <p:pic>
        <p:nvPicPr>
          <p:cNvPr id="121" name="Google Shape;121;p16"/>
          <p:cNvPicPr preferRelativeResize="0"/>
          <p:nvPr/>
        </p:nvPicPr>
        <p:blipFill rotWithShape="1">
          <a:blip r:embed="rId4">
            <a:alphaModFix/>
          </a:blip>
          <a:srcRect/>
          <a:stretch/>
        </p:blipFill>
        <p:spPr>
          <a:xfrm>
            <a:off x="-419225" y="3953425"/>
            <a:ext cx="4085601" cy="2904575"/>
          </a:xfrm>
          <a:prstGeom prst="rect">
            <a:avLst/>
          </a:prstGeom>
          <a:noFill/>
          <a:ln>
            <a:noFill/>
          </a:ln>
        </p:spPr>
      </p:pic>
    </p:spTree>
    <p:extLst>
      <p:ext uri="{BB962C8B-B14F-4D97-AF65-F5344CB8AC3E}">
        <p14:creationId xmlns:p14="http://schemas.microsoft.com/office/powerpoint/2010/main" val="52123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p:cNvPicPr preferRelativeResize="0"/>
          <p:nvPr/>
        </p:nvPicPr>
        <p:blipFill rotWithShape="1">
          <a:blip r:embed="rId3">
            <a:alphaModFix/>
          </a:blip>
          <a:srcRect/>
          <a:stretch/>
        </p:blipFill>
        <p:spPr>
          <a:xfrm>
            <a:off x="576200" y="1665838"/>
            <a:ext cx="6150525" cy="4440072"/>
          </a:xfrm>
          <a:prstGeom prst="rect">
            <a:avLst/>
          </a:prstGeom>
          <a:noFill/>
          <a:ln>
            <a:noFill/>
          </a:ln>
        </p:spPr>
      </p:pic>
      <p:sp>
        <p:nvSpPr>
          <p:cNvPr id="127" name="Google Shape;127;p17"/>
          <p:cNvSpPr txBox="1"/>
          <p:nvPr/>
        </p:nvSpPr>
        <p:spPr>
          <a:xfrm>
            <a:off x="592636" y="6105910"/>
            <a:ext cx="3204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a:t>
            </a:r>
            <a:endParaRPr sz="1000">
              <a:solidFill>
                <a:schemeClr val="dk1"/>
              </a:solidFill>
              <a:latin typeface="Arial"/>
              <a:ea typeface="Arial"/>
              <a:cs typeface="Arial"/>
              <a:sym typeface="Arial"/>
            </a:endParaRPr>
          </a:p>
        </p:txBody>
      </p:sp>
      <p:pic>
        <p:nvPicPr>
          <p:cNvPr id="128" name="Google Shape;128;p17"/>
          <p:cNvPicPr preferRelativeResize="0"/>
          <p:nvPr/>
        </p:nvPicPr>
        <p:blipFill rotWithShape="1">
          <a:blip r:embed="rId4">
            <a:alphaModFix/>
          </a:blip>
          <a:srcRect/>
          <a:stretch/>
        </p:blipFill>
        <p:spPr>
          <a:xfrm>
            <a:off x="10719303" y="6282764"/>
            <a:ext cx="1350019" cy="408409"/>
          </a:xfrm>
          <a:prstGeom prst="rect">
            <a:avLst/>
          </a:prstGeom>
          <a:noFill/>
          <a:ln>
            <a:noFill/>
          </a:ln>
        </p:spPr>
      </p:pic>
      <p:sp>
        <p:nvSpPr>
          <p:cNvPr id="129" name="Google Shape;129;p17"/>
          <p:cNvSpPr/>
          <p:nvPr/>
        </p:nvSpPr>
        <p:spPr>
          <a:xfrm>
            <a:off x="-692650" y="311275"/>
            <a:ext cx="5987400" cy="9012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7"/>
          <p:cNvSpPr txBox="1"/>
          <p:nvPr/>
        </p:nvSpPr>
        <p:spPr>
          <a:xfrm>
            <a:off x="576201" y="526425"/>
            <a:ext cx="90558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a:solidFill>
                  <a:srgbClr val="FFFFFF"/>
                </a:solidFill>
                <a:latin typeface="Barlow"/>
                <a:ea typeface="Barlow"/>
                <a:cs typeface="Barlow"/>
                <a:sym typeface="Barlow"/>
              </a:rPr>
              <a:t>Sbrogliando la matassa  |  1</a:t>
            </a: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800"/>
              <a:buFont typeface="Arial"/>
              <a:buNone/>
            </a:pPr>
            <a:endParaRPr sz="2800" b="1">
              <a:solidFill>
                <a:srgbClr val="FFFFFF"/>
              </a:solidFill>
              <a:latin typeface="Barlow"/>
              <a:ea typeface="Barlow"/>
              <a:cs typeface="Barlow"/>
              <a:sym typeface="Barlow"/>
            </a:endParaRPr>
          </a:p>
        </p:txBody>
      </p:sp>
      <p:sp>
        <p:nvSpPr>
          <p:cNvPr id="131" name="Google Shape;131;p17"/>
          <p:cNvSpPr txBox="1"/>
          <p:nvPr/>
        </p:nvSpPr>
        <p:spPr>
          <a:xfrm>
            <a:off x="468760" y="1276796"/>
            <a:ext cx="8358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595959"/>
                </a:solidFill>
                <a:latin typeface="Barlow SemiBold"/>
                <a:ea typeface="Barlow SemiBold"/>
                <a:cs typeface="Barlow SemiBold"/>
                <a:sym typeface="Barlow SemiBold"/>
              </a:rPr>
              <a:t>Numero medio di figli per donna nelle 107 province italiane: 2008-2021:</a:t>
            </a:r>
            <a:endParaRPr sz="1800">
              <a:solidFill>
                <a:srgbClr val="595959"/>
              </a:solidFill>
              <a:latin typeface="Barlow SemiBold"/>
              <a:ea typeface="Barlow SemiBold"/>
              <a:cs typeface="Barlow SemiBold"/>
              <a:sym typeface="Barlow SemiBold"/>
            </a:endParaRPr>
          </a:p>
          <a:p>
            <a:pPr marL="0" marR="0" lvl="0" indent="0" algn="l" rtl="0">
              <a:spcBef>
                <a:spcPts val="0"/>
              </a:spcBef>
              <a:spcAft>
                <a:spcPts val="0"/>
              </a:spcAft>
              <a:buNone/>
            </a:pPr>
            <a:endParaRPr sz="1800">
              <a:solidFill>
                <a:srgbClr val="595959"/>
              </a:solidFill>
              <a:latin typeface="Barlow SemiBold"/>
              <a:ea typeface="Barlow SemiBold"/>
              <a:cs typeface="Barlow SemiBold"/>
              <a:sym typeface="Barlow SemiBold"/>
            </a:endParaRPr>
          </a:p>
        </p:txBody>
      </p:sp>
    </p:spTree>
    <p:extLst>
      <p:ext uri="{BB962C8B-B14F-4D97-AF65-F5344CB8AC3E}">
        <p14:creationId xmlns:p14="http://schemas.microsoft.com/office/powerpoint/2010/main" val="3032520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rotWithShape="1">
          <a:blip r:embed="rId3">
            <a:alphaModFix/>
          </a:blip>
          <a:srcRect/>
          <a:stretch/>
        </p:blipFill>
        <p:spPr>
          <a:xfrm>
            <a:off x="2612526" y="1467976"/>
            <a:ext cx="4729275" cy="4949374"/>
          </a:xfrm>
          <a:prstGeom prst="rect">
            <a:avLst/>
          </a:prstGeom>
          <a:noFill/>
          <a:ln>
            <a:noFill/>
          </a:ln>
        </p:spPr>
      </p:pic>
      <p:sp>
        <p:nvSpPr>
          <p:cNvPr id="137" name="Google Shape;137;p18"/>
          <p:cNvSpPr txBox="1"/>
          <p:nvPr/>
        </p:nvSpPr>
        <p:spPr>
          <a:xfrm>
            <a:off x="576211" y="6171134"/>
            <a:ext cx="3204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a:t>
            </a:r>
            <a:endParaRPr sz="1000">
              <a:solidFill>
                <a:schemeClr val="dk1"/>
              </a:solidFill>
              <a:latin typeface="Arial"/>
              <a:ea typeface="Arial"/>
              <a:cs typeface="Arial"/>
              <a:sym typeface="Arial"/>
            </a:endParaRPr>
          </a:p>
        </p:txBody>
      </p:sp>
      <p:sp>
        <p:nvSpPr>
          <p:cNvPr id="138" name="Google Shape;138;p18"/>
          <p:cNvSpPr/>
          <p:nvPr/>
        </p:nvSpPr>
        <p:spPr>
          <a:xfrm>
            <a:off x="575372" y="2026965"/>
            <a:ext cx="1934700" cy="879000"/>
          </a:xfrm>
          <a:prstGeom prst="rightArrow">
            <a:avLst>
              <a:gd name="adj1" fmla="val 50000"/>
              <a:gd name="adj2" fmla="val 50000"/>
            </a:avLst>
          </a:prstGeom>
          <a:solidFill>
            <a:srgbClr val="114E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Barlow SemiBold"/>
                <a:ea typeface="Barlow SemiBold"/>
                <a:cs typeface="Barlow SemiBold"/>
                <a:sym typeface="Barlow SemiBold"/>
              </a:rPr>
              <a:t>Le prime 6 …</a:t>
            </a:r>
            <a:endParaRPr sz="1800">
              <a:solidFill>
                <a:schemeClr val="lt1"/>
              </a:solidFill>
              <a:latin typeface="Barlow SemiBold"/>
              <a:ea typeface="Barlow SemiBold"/>
              <a:cs typeface="Barlow SemiBold"/>
              <a:sym typeface="Barlow SemiBold"/>
            </a:endParaRPr>
          </a:p>
        </p:txBody>
      </p:sp>
      <p:sp>
        <p:nvSpPr>
          <p:cNvPr id="139" name="Google Shape;139;p18"/>
          <p:cNvSpPr/>
          <p:nvPr/>
        </p:nvSpPr>
        <p:spPr>
          <a:xfrm>
            <a:off x="626580" y="4278735"/>
            <a:ext cx="1934700" cy="879000"/>
          </a:xfrm>
          <a:prstGeom prst="rightArrow">
            <a:avLst>
              <a:gd name="adj1" fmla="val 50000"/>
              <a:gd name="adj2" fmla="val 50000"/>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Barlow SemiBold"/>
                <a:ea typeface="Barlow SemiBold"/>
                <a:cs typeface="Barlow SemiBold"/>
                <a:sym typeface="Barlow SemiBold"/>
              </a:rPr>
              <a:t>… e le ultime 6</a:t>
            </a:r>
            <a:endParaRPr sz="1800">
              <a:solidFill>
                <a:schemeClr val="lt1"/>
              </a:solidFill>
              <a:latin typeface="Barlow SemiBold"/>
              <a:ea typeface="Barlow SemiBold"/>
              <a:cs typeface="Barlow SemiBold"/>
              <a:sym typeface="Barlow SemiBold"/>
            </a:endParaRPr>
          </a:p>
        </p:txBody>
      </p:sp>
      <p:pic>
        <p:nvPicPr>
          <p:cNvPr id="140" name="Google Shape;140;p18"/>
          <p:cNvPicPr preferRelativeResize="0"/>
          <p:nvPr/>
        </p:nvPicPr>
        <p:blipFill rotWithShape="1">
          <a:blip r:embed="rId4">
            <a:alphaModFix/>
          </a:blip>
          <a:srcRect/>
          <a:stretch/>
        </p:blipFill>
        <p:spPr>
          <a:xfrm>
            <a:off x="10719303" y="6282764"/>
            <a:ext cx="1350019" cy="408409"/>
          </a:xfrm>
          <a:prstGeom prst="rect">
            <a:avLst/>
          </a:prstGeom>
          <a:noFill/>
          <a:ln>
            <a:noFill/>
          </a:ln>
        </p:spPr>
      </p:pic>
      <p:sp>
        <p:nvSpPr>
          <p:cNvPr id="141" name="Google Shape;141;p18"/>
          <p:cNvSpPr/>
          <p:nvPr/>
        </p:nvSpPr>
        <p:spPr>
          <a:xfrm>
            <a:off x="-692650" y="311275"/>
            <a:ext cx="5987400" cy="9012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txBox="1"/>
          <p:nvPr/>
        </p:nvSpPr>
        <p:spPr>
          <a:xfrm>
            <a:off x="576201" y="526425"/>
            <a:ext cx="9055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a:solidFill>
                  <a:srgbClr val="FFFFFF"/>
                </a:solidFill>
                <a:latin typeface="Barlow"/>
                <a:ea typeface="Barlow"/>
                <a:cs typeface="Barlow"/>
                <a:sym typeface="Barlow"/>
              </a:rPr>
              <a:t>Sbrogliando la matassa  |  2</a:t>
            </a:r>
            <a:endParaRPr sz="2800" b="1">
              <a:solidFill>
                <a:srgbClr val="FFFFFF"/>
              </a:solidFill>
              <a:latin typeface="Barlow"/>
              <a:ea typeface="Barlow"/>
              <a:cs typeface="Barlow"/>
              <a:sym typeface="Barlow"/>
            </a:endParaRPr>
          </a:p>
        </p:txBody>
      </p:sp>
      <p:sp>
        <p:nvSpPr>
          <p:cNvPr id="143" name="Google Shape;143;p18"/>
          <p:cNvSpPr/>
          <p:nvPr/>
        </p:nvSpPr>
        <p:spPr>
          <a:xfrm>
            <a:off x="8411125" y="2684075"/>
            <a:ext cx="3482700" cy="12291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3531E"/>
              </a:solidFill>
              <a:latin typeface="Calibri"/>
              <a:ea typeface="Calibri"/>
              <a:cs typeface="Calibri"/>
              <a:sym typeface="Calibri"/>
            </a:endParaRPr>
          </a:p>
        </p:txBody>
      </p:sp>
      <p:sp>
        <p:nvSpPr>
          <p:cNvPr id="144" name="Google Shape;144;p18"/>
          <p:cNvSpPr txBox="1"/>
          <p:nvPr/>
        </p:nvSpPr>
        <p:spPr>
          <a:xfrm>
            <a:off x="8557376" y="2951900"/>
            <a:ext cx="3190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2000" dirty="0">
                <a:solidFill>
                  <a:srgbClr val="FFFFFF"/>
                </a:solidFill>
                <a:latin typeface="Barlow SemiBold"/>
                <a:ea typeface="Barlow SemiBold"/>
                <a:cs typeface="Barlow SemiBold"/>
                <a:sym typeface="Barlow SemiBold"/>
              </a:rPr>
              <a:t>Bolzano esce </a:t>
            </a:r>
            <a:endParaRPr sz="2000" dirty="0">
              <a:solidFill>
                <a:srgbClr val="FFFFFF"/>
              </a:solidFill>
              <a:latin typeface="Barlow SemiBold"/>
              <a:ea typeface="Barlow SemiBold"/>
              <a:cs typeface="Barlow SemiBold"/>
              <a:sym typeface="Barlow SemiBold"/>
            </a:endParaRPr>
          </a:p>
          <a:p>
            <a:pPr marL="0" marR="0" lvl="0" indent="0" algn="ctr" rtl="0">
              <a:lnSpc>
                <a:spcPct val="100000"/>
              </a:lnSpc>
              <a:spcBef>
                <a:spcPts val="0"/>
              </a:spcBef>
              <a:spcAft>
                <a:spcPts val="0"/>
              </a:spcAft>
              <a:buClr>
                <a:srgbClr val="000000"/>
              </a:buClr>
              <a:buSzPts val="1800"/>
              <a:buFont typeface="Arial"/>
              <a:buNone/>
            </a:pPr>
            <a:r>
              <a:rPr lang="it-IT" sz="2000" dirty="0">
                <a:solidFill>
                  <a:srgbClr val="FFFFFF"/>
                </a:solidFill>
                <a:latin typeface="Barlow SemiBold"/>
                <a:ea typeface="Barlow SemiBold"/>
                <a:cs typeface="Barlow SemiBold"/>
                <a:sym typeface="Barlow SemiBold"/>
              </a:rPr>
              <a:t>«fuori dal coro»</a:t>
            </a:r>
            <a:endParaRPr sz="2000" dirty="0">
              <a:solidFill>
                <a:srgbClr val="FFFFFF"/>
              </a:solidFill>
              <a:latin typeface="Barlow SemiBold"/>
              <a:ea typeface="Barlow SemiBold"/>
              <a:cs typeface="Barlow SemiBold"/>
              <a:sym typeface="Barlow SemiBold"/>
            </a:endParaRPr>
          </a:p>
          <a:p>
            <a:pPr marL="0" marR="0" lvl="0" indent="0" algn="ctr" rtl="0">
              <a:lnSpc>
                <a:spcPct val="100000"/>
              </a:lnSpc>
              <a:spcBef>
                <a:spcPts val="0"/>
              </a:spcBef>
              <a:spcAft>
                <a:spcPts val="0"/>
              </a:spcAft>
              <a:buClr>
                <a:srgbClr val="000000"/>
              </a:buClr>
              <a:buSzPts val="1800"/>
              <a:buFont typeface="Arial"/>
              <a:buNone/>
            </a:pPr>
            <a:endParaRPr sz="2000" dirty="0">
              <a:solidFill>
                <a:srgbClr val="FFFFFF"/>
              </a:solidFill>
              <a:latin typeface="Barlow SemiBold"/>
              <a:ea typeface="Barlow SemiBold"/>
              <a:cs typeface="Barlow SemiBold"/>
              <a:sym typeface="Barlow SemiBold"/>
            </a:endParaRPr>
          </a:p>
          <a:p>
            <a:pPr marL="0" marR="0" lvl="0" indent="0" algn="ctr" rtl="0">
              <a:lnSpc>
                <a:spcPct val="100000"/>
              </a:lnSpc>
              <a:spcBef>
                <a:spcPts val="0"/>
              </a:spcBef>
              <a:spcAft>
                <a:spcPts val="0"/>
              </a:spcAft>
              <a:buClr>
                <a:srgbClr val="000000"/>
              </a:buClr>
              <a:buSzPts val="1800"/>
              <a:buFont typeface="Arial"/>
              <a:buNone/>
            </a:pPr>
            <a:endParaRPr sz="2000" u="sng" dirty="0">
              <a:solidFill>
                <a:srgbClr val="FFFFFF"/>
              </a:solidFill>
              <a:latin typeface="Barlow SemiBold"/>
              <a:ea typeface="Barlow SemiBold"/>
              <a:cs typeface="Barlow SemiBold"/>
              <a:sym typeface="Barlow SemiBold"/>
            </a:endParaRPr>
          </a:p>
        </p:txBody>
      </p:sp>
    </p:spTree>
    <p:extLst>
      <p:ext uri="{BB962C8B-B14F-4D97-AF65-F5344CB8AC3E}">
        <p14:creationId xmlns:p14="http://schemas.microsoft.com/office/powerpoint/2010/main" val="124149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9"/>
          <p:cNvPicPr preferRelativeResize="0"/>
          <p:nvPr/>
        </p:nvPicPr>
        <p:blipFill rotWithShape="1">
          <a:blip r:embed="rId3">
            <a:alphaModFix/>
          </a:blip>
          <a:srcRect/>
          <a:stretch/>
        </p:blipFill>
        <p:spPr>
          <a:xfrm rot="5400000">
            <a:off x="1976714" y="-3320970"/>
            <a:ext cx="8238574" cy="12369951"/>
          </a:xfrm>
          <a:prstGeom prst="rect">
            <a:avLst/>
          </a:prstGeom>
          <a:noFill/>
          <a:ln>
            <a:noFill/>
          </a:ln>
        </p:spPr>
      </p:pic>
      <p:sp>
        <p:nvSpPr>
          <p:cNvPr id="150" name="Google Shape;150;p19"/>
          <p:cNvSpPr txBox="1"/>
          <p:nvPr/>
        </p:nvSpPr>
        <p:spPr>
          <a:xfrm>
            <a:off x="1417800" y="2696430"/>
            <a:ext cx="9356400" cy="11079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it-IT" sz="5000" b="1" dirty="0">
                <a:solidFill>
                  <a:schemeClr val="lt1"/>
                </a:solidFill>
                <a:latin typeface="Barlow"/>
                <a:ea typeface="Barlow"/>
                <a:cs typeface="Barlow"/>
                <a:sym typeface="Barlow"/>
              </a:rPr>
              <a:t>Grazie per l’attenzione</a:t>
            </a:r>
            <a:endParaRPr sz="2200" b="1" dirty="0">
              <a:solidFill>
                <a:schemeClr val="lt1"/>
              </a:solidFill>
              <a:latin typeface="Barlow"/>
              <a:ea typeface="Barlow"/>
              <a:cs typeface="Barlow"/>
              <a:sym typeface="Barlow"/>
            </a:endParaRPr>
          </a:p>
        </p:txBody>
      </p:sp>
      <p:pic>
        <p:nvPicPr>
          <p:cNvPr id="151" name="Google Shape;151;p19"/>
          <p:cNvPicPr preferRelativeResize="0"/>
          <p:nvPr/>
        </p:nvPicPr>
        <p:blipFill rotWithShape="1">
          <a:blip r:embed="rId4">
            <a:alphaModFix/>
          </a:blip>
          <a:srcRect r="33823"/>
          <a:stretch/>
        </p:blipFill>
        <p:spPr>
          <a:xfrm>
            <a:off x="4733787" y="5776675"/>
            <a:ext cx="1802936" cy="807550"/>
          </a:xfrm>
          <a:prstGeom prst="rect">
            <a:avLst/>
          </a:prstGeom>
          <a:noFill/>
          <a:ln>
            <a:noFill/>
          </a:ln>
        </p:spPr>
      </p:pic>
      <p:pic>
        <p:nvPicPr>
          <p:cNvPr id="152" name="Google Shape;152;p19"/>
          <p:cNvPicPr preferRelativeResize="0"/>
          <p:nvPr/>
        </p:nvPicPr>
        <p:blipFill rotWithShape="1">
          <a:blip r:embed="rId5">
            <a:alphaModFix/>
          </a:blip>
          <a:srcRect/>
          <a:stretch/>
        </p:blipFill>
        <p:spPr>
          <a:xfrm>
            <a:off x="6536724" y="5811399"/>
            <a:ext cx="795728" cy="795728"/>
          </a:xfrm>
          <a:prstGeom prst="rect">
            <a:avLst/>
          </a:prstGeom>
          <a:noFill/>
          <a:ln>
            <a:noFill/>
          </a:ln>
        </p:spPr>
      </p:pic>
    </p:spTree>
    <p:extLst>
      <p:ext uri="{BB962C8B-B14F-4D97-AF65-F5344CB8AC3E}">
        <p14:creationId xmlns:p14="http://schemas.microsoft.com/office/powerpoint/2010/main" val="265049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p:nvPr/>
        </p:nvSpPr>
        <p:spPr>
          <a:xfrm>
            <a:off x="-692650" y="311275"/>
            <a:ext cx="105567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txBox="1"/>
          <p:nvPr/>
        </p:nvSpPr>
        <p:spPr>
          <a:xfrm>
            <a:off x="576201" y="526425"/>
            <a:ext cx="90558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i="0" u="none" strike="noStrike" cap="none">
                <a:solidFill>
                  <a:schemeClr val="lt1"/>
                </a:solidFill>
                <a:latin typeface="Barlow"/>
                <a:ea typeface="Barlow"/>
                <a:cs typeface="Barlow"/>
                <a:sym typeface="Barlow"/>
              </a:rPr>
              <a:t>Tre linee per raccontare il passato e cogliere le criticità </a:t>
            </a:r>
            <a:endParaRPr sz="2800" b="1" i="0" u="none" strike="noStrike" cap="none">
              <a:solidFill>
                <a:schemeClr val="lt1"/>
              </a:solidFill>
              <a:latin typeface="Barlow"/>
              <a:ea typeface="Barlow"/>
              <a:cs typeface="Barlow"/>
              <a:sym typeface="Barlow"/>
            </a:endParaRPr>
          </a:p>
          <a:p>
            <a:pPr marL="0" marR="0" lvl="0" indent="0" algn="l" rtl="0">
              <a:spcBef>
                <a:spcPts val="0"/>
              </a:spcBef>
              <a:spcAft>
                <a:spcPts val="0"/>
              </a:spcAft>
              <a:buNone/>
            </a:pPr>
            <a:r>
              <a:rPr lang="it-IT" sz="2800" b="1" i="0" u="none" strike="noStrike" cap="none">
                <a:solidFill>
                  <a:schemeClr val="lt1"/>
                </a:solidFill>
                <a:latin typeface="Barlow"/>
                <a:ea typeface="Barlow"/>
                <a:cs typeface="Barlow"/>
                <a:sym typeface="Barlow"/>
              </a:rPr>
              <a:t>del presente </a:t>
            </a:r>
            <a:endParaRPr b="1">
              <a:solidFill>
                <a:schemeClr val="lt1"/>
              </a:solidFill>
              <a:latin typeface="Barlow"/>
              <a:ea typeface="Barlow"/>
              <a:cs typeface="Barlow"/>
              <a:sym typeface="Barlow"/>
            </a:endParaRPr>
          </a:p>
        </p:txBody>
      </p:sp>
      <p:pic>
        <p:nvPicPr>
          <p:cNvPr id="93" name="Google Shape;93;p2"/>
          <p:cNvPicPr preferRelativeResize="0"/>
          <p:nvPr/>
        </p:nvPicPr>
        <p:blipFill rotWithShape="1">
          <a:blip r:embed="rId3">
            <a:alphaModFix/>
          </a:blip>
          <a:srcRect/>
          <a:stretch/>
        </p:blipFill>
        <p:spPr>
          <a:xfrm>
            <a:off x="316229" y="2225552"/>
            <a:ext cx="8260276" cy="3867354"/>
          </a:xfrm>
          <a:prstGeom prst="rect">
            <a:avLst/>
          </a:prstGeom>
          <a:noFill/>
          <a:ln>
            <a:noFill/>
          </a:ln>
        </p:spPr>
      </p:pic>
      <p:sp>
        <p:nvSpPr>
          <p:cNvPr id="94" name="Google Shape;94;p2"/>
          <p:cNvSpPr/>
          <p:nvPr/>
        </p:nvSpPr>
        <p:spPr>
          <a:xfrm>
            <a:off x="9000575" y="2551850"/>
            <a:ext cx="2510100" cy="23001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3531E"/>
              </a:solidFill>
              <a:latin typeface="Calibri"/>
              <a:ea typeface="Calibri"/>
              <a:cs typeface="Calibri"/>
              <a:sym typeface="Calibri"/>
            </a:endParaRPr>
          </a:p>
        </p:txBody>
      </p:sp>
      <p:sp>
        <p:nvSpPr>
          <p:cNvPr id="95" name="Google Shape;95;p2"/>
          <p:cNvSpPr txBox="1"/>
          <p:nvPr/>
        </p:nvSpPr>
        <p:spPr>
          <a:xfrm>
            <a:off x="9081247" y="2704249"/>
            <a:ext cx="2429400" cy="221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i="0" u="sng" strike="noStrike" cap="none">
                <a:solidFill>
                  <a:schemeClr val="lt1"/>
                </a:solidFill>
                <a:latin typeface="Barlow SemiBold"/>
                <a:ea typeface="Barlow SemiBold"/>
                <a:cs typeface="Barlow SemiBold"/>
                <a:sym typeface="Barlow SemiBold"/>
              </a:rPr>
              <a:t>Italia - Anno 2022</a:t>
            </a:r>
            <a:endParaRPr>
              <a:latin typeface="Barlow SemiBold"/>
              <a:ea typeface="Barlow SemiBold"/>
              <a:cs typeface="Barlow SemiBold"/>
              <a:sym typeface="Barlow SemiBold"/>
            </a:endParaRPr>
          </a:p>
          <a:p>
            <a:pPr marL="0" marR="0" lvl="0" indent="0" algn="ctr" rtl="0">
              <a:spcBef>
                <a:spcPts val="0"/>
              </a:spcBef>
              <a:spcAft>
                <a:spcPts val="0"/>
              </a:spcAft>
              <a:buNone/>
            </a:pPr>
            <a:r>
              <a:rPr lang="it-IT" sz="2000" i="0" u="none" strike="noStrike" cap="none">
                <a:solidFill>
                  <a:schemeClr val="lt1"/>
                </a:solidFill>
                <a:latin typeface="Barlow SemiBold"/>
                <a:ea typeface="Barlow SemiBold"/>
                <a:cs typeface="Barlow SemiBold"/>
                <a:sym typeface="Barlow SemiBold"/>
              </a:rPr>
              <a:t>393 mila nati, </a:t>
            </a:r>
            <a:endParaRPr sz="2000" i="0" u="none" strike="noStrike" cap="none">
              <a:solidFill>
                <a:schemeClr val="lt1"/>
              </a:solidFill>
              <a:latin typeface="Barlow SemiBold"/>
              <a:ea typeface="Barlow SemiBold"/>
              <a:cs typeface="Barlow SemiBold"/>
              <a:sym typeface="Barlow SemiBold"/>
            </a:endParaRPr>
          </a:p>
          <a:p>
            <a:pPr marL="0" marR="0" lvl="0" indent="0" algn="ctr" rtl="0">
              <a:spcBef>
                <a:spcPts val="0"/>
              </a:spcBef>
              <a:spcAft>
                <a:spcPts val="0"/>
              </a:spcAft>
              <a:buNone/>
            </a:pPr>
            <a:r>
              <a:rPr lang="it-IT" sz="2000" i="0" u="none" strike="noStrike" cap="none">
                <a:solidFill>
                  <a:schemeClr val="lt1"/>
                </a:solidFill>
                <a:latin typeface="Barlow SemiBold"/>
                <a:ea typeface="Barlow SemiBold"/>
                <a:cs typeface="Barlow SemiBold"/>
                <a:sym typeface="Barlow SemiBold"/>
              </a:rPr>
              <a:t>713 mila morti,</a:t>
            </a:r>
            <a:endParaRPr>
              <a:latin typeface="Barlow SemiBold"/>
              <a:ea typeface="Barlow SemiBold"/>
              <a:cs typeface="Barlow SemiBold"/>
              <a:sym typeface="Barlow SemiBold"/>
            </a:endParaRPr>
          </a:p>
          <a:p>
            <a:pPr marL="0" marR="0" lvl="0" indent="0" algn="ctr" rtl="0">
              <a:spcBef>
                <a:spcPts val="0"/>
              </a:spcBef>
              <a:spcAft>
                <a:spcPts val="0"/>
              </a:spcAft>
              <a:buNone/>
            </a:pPr>
            <a:r>
              <a:rPr lang="it-IT" sz="2000" i="0" u="none" strike="noStrike" cap="none">
                <a:solidFill>
                  <a:schemeClr val="lt1"/>
                </a:solidFill>
                <a:latin typeface="Barlow SemiBold"/>
                <a:ea typeface="Barlow SemiBold"/>
                <a:cs typeface="Barlow SemiBold"/>
                <a:sym typeface="Barlow SemiBold"/>
              </a:rPr>
              <a:t>  1,5 milioni di residenti in meno rispetto al 2014</a:t>
            </a:r>
            <a:endParaRPr>
              <a:latin typeface="Barlow SemiBold"/>
              <a:ea typeface="Barlow SemiBold"/>
              <a:cs typeface="Barlow SemiBold"/>
              <a:sym typeface="Barlow SemiBold"/>
            </a:endParaRPr>
          </a:p>
          <a:p>
            <a:pPr marL="0" marR="0" lvl="0" indent="0" algn="ctr" rtl="0">
              <a:spcBef>
                <a:spcPts val="0"/>
              </a:spcBef>
              <a:spcAft>
                <a:spcPts val="0"/>
              </a:spcAft>
              <a:buNone/>
            </a:pPr>
            <a:endParaRPr sz="1800" i="0" u="none" strike="noStrike" cap="none">
              <a:solidFill>
                <a:schemeClr val="dk1"/>
              </a:solidFill>
              <a:latin typeface="Barlow SemiBold"/>
              <a:ea typeface="Barlow SemiBold"/>
              <a:cs typeface="Barlow SemiBold"/>
              <a:sym typeface="Barlow SemiBold"/>
            </a:endParaRPr>
          </a:p>
        </p:txBody>
      </p:sp>
      <p:pic>
        <p:nvPicPr>
          <p:cNvPr id="8" name="Immagine 7">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a:alphaModFix/>
          </a:blip>
          <a:srcRect/>
          <a:stretch/>
        </p:blipFill>
        <p:spPr>
          <a:xfrm>
            <a:off x="632000" y="1876900"/>
            <a:ext cx="7357250" cy="4422175"/>
          </a:xfrm>
          <a:prstGeom prst="rect">
            <a:avLst/>
          </a:prstGeom>
          <a:noFill/>
          <a:ln>
            <a:noFill/>
          </a:ln>
        </p:spPr>
      </p:pic>
      <p:sp>
        <p:nvSpPr>
          <p:cNvPr id="101" name="Google Shape;101;p3"/>
          <p:cNvSpPr txBox="1"/>
          <p:nvPr/>
        </p:nvSpPr>
        <p:spPr>
          <a:xfrm>
            <a:off x="568369" y="6388712"/>
            <a:ext cx="8213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0" u="none" strike="noStrike" cap="none">
                <a:solidFill>
                  <a:schemeClr val="dk1"/>
                </a:solidFill>
                <a:latin typeface="Arial"/>
                <a:ea typeface="Arial"/>
                <a:cs typeface="Arial"/>
                <a:sym typeface="Arial"/>
              </a:rPr>
              <a:t>Fonte: Istat, Previsioni della popolazione ipotesi mediana adattata alle dinamiche più recenti</a:t>
            </a:r>
            <a:endParaRPr sz="1000">
              <a:solidFill>
                <a:schemeClr val="dk1"/>
              </a:solidFill>
              <a:latin typeface="Arial"/>
              <a:ea typeface="Arial"/>
              <a:cs typeface="Arial"/>
              <a:sym typeface="Arial"/>
            </a:endParaRPr>
          </a:p>
        </p:txBody>
      </p:sp>
      <p:sp>
        <p:nvSpPr>
          <p:cNvPr id="102" name="Google Shape;102;p3"/>
          <p:cNvSpPr/>
          <p:nvPr/>
        </p:nvSpPr>
        <p:spPr>
          <a:xfrm>
            <a:off x="8647545" y="2528455"/>
            <a:ext cx="2966700" cy="22794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3"/>
          <p:cNvSpPr txBox="1"/>
          <p:nvPr/>
        </p:nvSpPr>
        <p:spPr>
          <a:xfrm>
            <a:off x="8916145" y="2744196"/>
            <a:ext cx="2429400" cy="221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lt1"/>
                </a:solidFill>
                <a:latin typeface="Barlow SemiBold"/>
                <a:ea typeface="Barlow SemiBold"/>
                <a:cs typeface="Barlow SemiBold"/>
                <a:sym typeface="Barlow SemiBold"/>
              </a:rPr>
              <a:t>Verso 11 milioni di residenti in meno e con  un numero di decessi pari a 2,5 volte quello delle nascite</a:t>
            </a:r>
            <a:endParaRPr>
              <a:latin typeface="Barlow SemiBold"/>
              <a:ea typeface="Barlow SemiBold"/>
              <a:cs typeface="Barlow SemiBold"/>
              <a:sym typeface="Barlow SemiBold"/>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3"/>
          <p:cNvSpPr/>
          <p:nvPr/>
        </p:nvSpPr>
        <p:spPr>
          <a:xfrm>
            <a:off x="-692650" y="311275"/>
            <a:ext cx="105567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txBox="1"/>
          <p:nvPr/>
        </p:nvSpPr>
        <p:spPr>
          <a:xfrm>
            <a:off x="576201" y="526425"/>
            <a:ext cx="90558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 e tre linee per renderci consapevoli di quanto (molto verosimilmente) si prospetta per il futuro</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9" name="Immagine 8">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91817"/>
            <a:ext cx="1350017" cy="4084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p:nvPr/>
        </p:nvSpPr>
        <p:spPr>
          <a:xfrm>
            <a:off x="620285" y="6180721"/>
            <a:ext cx="901171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dirty="0">
                <a:solidFill>
                  <a:schemeClr val="dk1"/>
                </a:solidFill>
                <a:latin typeface="Arial"/>
                <a:ea typeface="Arial"/>
                <a:cs typeface="Arial"/>
                <a:sym typeface="Arial"/>
              </a:rPr>
              <a:t>Fonte: Istat, Previsioni della popolazione ipotesi mediana adattata alle dinamiche più recenti e </a:t>
            </a:r>
            <a:r>
              <a:rPr lang="it-IT" sz="1000" dirty="0" err="1">
                <a:solidFill>
                  <a:schemeClr val="dk1"/>
                </a:solidFill>
                <a:latin typeface="Arial"/>
                <a:ea typeface="Arial"/>
                <a:cs typeface="Arial"/>
                <a:sym typeface="Arial"/>
              </a:rPr>
              <a:t>Eurostat</a:t>
            </a:r>
            <a:r>
              <a:rPr lang="it-IT" sz="1000" dirty="0">
                <a:solidFill>
                  <a:schemeClr val="dk1"/>
                </a:solidFill>
                <a:latin typeface="Arial"/>
                <a:ea typeface="Arial"/>
                <a:cs typeface="Arial"/>
                <a:sym typeface="Arial"/>
              </a:rPr>
              <a:t>, </a:t>
            </a:r>
            <a:r>
              <a:rPr lang="it-IT" sz="1000" dirty="0" err="1">
                <a:solidFill>
                  <a:schemeClr val="dk1"/>
                </a:solidFill>
                <a:latin typeface="Arial"/>
                <a:ea typeface="Arial"/>
                <a:cs typeface="Arial"/>
                <a:sym typeface="Arial"/>
              </a:rPr>
              <a:t>Population</a:t>
            </a:r>
            <a:r>
              <a:rPr lang="it-IT" sz="1000" dirty="0">
                <a:solidFill>
                  <a:schemeClr val="dk1"/>
                </a:solidFill>
                <a:latin typeface="Arial"/>
                <a:ea typeface="Arial"/>
                <a:cs typeface="Arial"/>
                <a:sym typeface="Arial"/>
              </a:rPr>
              <a:t> </a:t>
            </a:r>
            <a:r>
              <a:rPr lang="it-IT" sz="1000" dirty="0" err="1">
                <a:solidFill>
                  <a:schemeClr val="dk1"/>
                </a:solidFill>
                <a:latin typeface="Arial"/>
                <a:ea typeface="Arial"/>
                <a:cs typeface="Arial"/>
                <a:sym typeface="Arial"/>
              </a:rPr>
              <a:t>projecrions</a:t>
            </a:r>
            <a:r>
              <a:rPr lang="it-IT" sz="1000" dirty="0">
                <a:solidFill>
                  <a:schemeClr val="dk1"/>
                </a:solidFill>
                <a:latin typeface="Arial"/>
                <a:ea typeface="Arial"/>
                <a:cs typeface="Arial"/>
                <a:sym typeface="Arial"/>
              </a:rPr>
              <a:t> </a:t>
            </a:r>
            <a:r>
              <a:rPr lang="it-IT" sz="1000" dirty="0" err="1">
                <a:solidFill>
                  <a:schemeClr val="dk1"/>
                </a:solidFill>
                <a:latin typeface="Arial"/>
                <a:ea typeface="Arial"/>
                <a:cs typeface="Arial"/>
                <a:sym typeface="Arial"/>
              </a:rPr>
              <a:t>at</a:t>
            </a:r>
            <a:r>
              <a:rPr lang="it-IT" sz="1000" dirty="0">
                <a:solidFill>
                  <a:schemeClr val="dk1"/>
                </a:solidFill>
                <a:latin typeface="Arial"/>
                <a:ea typeface="Arial"/>
                <a:cs typeface="Arial"/>
                <a:sym typeface="Arial"/>
              </a:rPr>
              <a:t> </a:t>
            </a:r>
            <a:r>
              <a:rPr lang="it-IT" sz="1000" dirty="0" err="1">
                <a:solidFill>
                  <a:schemeClr val="dk1"/>
                </a:solidFill>
                <a:latin typeface="Arial"/>
                <a:ea typeface="Arial"/>
                <a:cs typeface="Arial"/>
                <a:sym typeface="Arial"/>
              </a:rPr>
              <a:t>national</a:t>
            </a:r>
            <a:r>
              <a:rPr lang="it-IT" sz="1000" dirty="0">
                <a:solidFill>
                  <a:schemeClr val="dk1"/>
                </a:solidFill>
                <a:latin typeface="Arial"/>
                <a:ea typeface="Arial"/>
                <a:cs typeface="Arial"/>
                <a:sym typeface="Arial"/>
              </a:rPr>
              <a:t> </a:t>
            </a:r>
            <a:r>
              <a:rPr lang="it-IT" sz="1000" dirty="0" err="1">
                <a:solidFill>
                  <a:schemeClr val="dk1"/>
                </a:solidFill>
                <a:latin typeface="Arial"/>
                <a:ea typeface="Arial"/>
                <a:cs typeface="Arial"/>
                <a:sym typeface="Arial"/>
              </a:rPr>
              <a:t>level</a:t>
            </a:r>
            <a:r>
              <a:rPr lang="it-IT" sz="1000" dirty="0">
                <a:solidFill>
                  <a:schemeClr val="dk1"/>
                </a:solidFill>
                <a:latin typeface="Arial"/>
                <a:ea typeface="Arial"/>
                <a:cs typeface="Arial"/>
                <a:sym typeface="Arial"/>
              </a:rPr>
              <a:t> 2022-2100, baseline </a:t>
            </a:r>
            <a:r>
              <a:rPr lang="it-IT" sz="1000" dirty="0" err="1">
                <a:solidFill>
                  <a:schemeClr val="dk1"/>
                </a:solidFill>
                <a:latin typeface="Arial"/>
                <a:ea typeface="Arial"/>
                <a:cs typeface="Arial"/>
                <a:sym typeface="Arial"/>
              </a:rPr>
              <a:t>projections</a:t>
            </a:r>
            <a:endParaRPr sz="1000" dirty="0">
              <a:solidFill>
                <a:schemeClr val="dk1"/>
              </a:solidFill>
              <a:latin typeface="Arial"/>
              <a:ea typeface="Arial"/>
              <a:cs typeface="Arial"/>
              <a:sym typeface="Arial"/>
            </a:endParaRPr>
          </a:p>
        </p:txBody>
      </p:sp>
      <p:sp>
        <p:nvSpPr>
          <p:cNvPr id="111" name="Google Shape;111;p4"/>
          <p:cNvSpPr/>
          <p:nvPr/>
        </p:nvSpPr>
        <p:spPr>
          <a:xfrm>
            <a:off x="8176830" y="2162679"/>
            <a:ext cx="3458400" cy="3095100"/>
          </a:xfrm>
          <a:prstGeom prst="flowChartAlternateProcess">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
          <p:cNvSpPr txBox="1"/>
          <p:nvPr/>
        </p:nvSpPr>
        <p:spPr>
          <a:xfrm>
            <a:off x="8331640" y="2304972"/>
            <a:ext cx="3148779"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lt1"/>
                </a:solidFill>
                <a:latin typeface="Barlow SemiBold"/>
                <a:ea typeface="Barlow SemiBold"/>
                <a:cs typeface="Barlow SemiBold"/>
                <a:sym typeface="Barlow SemiBold"/>
              </a:rPr>
              <a:t>Se dai 131 mila immigrati netti che si conteggiano annualmente nelle previsioni </a:t>
            </a:r>
            <a:r>
              <a:rPr lang="it-IT" sz="2000" dirty="0" err="1">
                <a:solidFill>
                  <a:schemeClr val="lt1"/>
                </a:solidFill>
                <a:latin typeface="Barlow SemiBold"/>
                <a:ea typeface="Barlow SemiBold"/>
                <a:cs typeface="Barlow SemiBold"/>
                <a:sym typeface="Barlow SemiBold"/>
              </a:rPr>
              <a:t>istat</a:t>
            </a:r>
            <a:r>
              <a:rPr lang="it-IT" sz="2000" dirty="0">
                <a:solidFill>
                  <a:schemeClr val="lt1"/>
                </a:solidFill>
                <a:latin typeface="Barlow SemiBold"/>
                <a:ea typeface="Barlow SemiBold"/>
                <a:cs typeface="Barlow SemiBold"/>
                <a:sym typeface="Barlow SemiBold"/>
              </a:rPr>
              <a:t>  si passasse ai 252 mila annui ipotizzati negli scenari proposti da </a:t>
            </a:r>
            <a:r>
              <a:rPr lang="it-IT" sz="2000" dirty="0" err="1">
                <a:solidFill>
                  <a:schemeClr val="lt1"/>
                </a:solidFill>
                <a:latin typeface="Barlow SemiBold"/>
                <a:ea typeface="Barlow SemiBold"/>
                <a:cs typeface="Barlow SemiBold"/>
                <a:sym typeface="Barlow SemiBold"/>
              </a:rPr>
              <a:t>Eurostat</a:t>
            </a:r>
            <a:r>
              <a:rPr lang="it-IT" sz="2000" dirty="0">
                <a:solidFill>
                  <a:schemeClr val="lt1"/>
                </a:solidFill>
                <a:latin typeface="Barlow SemiBold"/>
                <a:ea typeface="Barlow SemiBold"/>
                <a:cs typeface="Barlow SemiBold"/>
                <a:sym typeface="Barlow SemiBold"/>
              </a:rPr>
              <a:t>, quali cambiamenti si avrebbero?</a:t>
            </a:r>
            <a:endParaRPr sz="2000" dirty="0">
              <a:solidFill>
                <a:schemeClr val="lt1"/>
              </a:solidFill>
              <a:latin typeface="Barlow SemiBold"/>
              <a:ea typeface="Barlow SemiBold"/>
              <a:cs typeface="Barlow SemiBold"/>
              <a:sym typeface="Barlow SemiBold"/>
            </a:endParaRPr>
          </a:p>
          <a:p>
            <a:pPr marL="0" marR="0" lvl="0" indent="0" rtl="0">
              <a:spcBef>
                <a:spcPts val="0"/>
              </a:spcBef>
              <a:spcAft>
                <a:spcPts val="0"/>
              </a:spcAft>
              <a:buNone/>
            </a:pPr>
            <a:endParaRPr sz="1800" dirty="0">
              <a:solidFill>
                <a:schemeClr val="lt1"/>
              </a:solidFill>
              <a:latin typeface="Calibri"/>
              <a:ea typeface="Calibri"/>
              <a:cs typeface="Calibri"/>
              <a:sym typeface="Calibri"/>
            </a:endParaRPr>
          </a:p>
        </p:txBody>
      </p:sp>
      <p:graphicFrame>
        <p:nvGraphicFramePr>
          <p:cNvPr id="113" name="Google Shape;113;p4"/>
          <p:cNvGraphicFramePr/>
          <p:nvPr>
            <p:extLst>
              <p:ext uri="{D42A27DB-BD31-4B8C-83A1-F6EECF244321}">
                <p14:modId xmlns:p14="http://schemas.microsoft.com/office/powerpoint/2010/main" val="4095534637"/>
              </p:ext>
            </p:extLst>
          </p:nvPr>
        </p:nvGraphicFramePr>
        <p:xfrm>
          <a:off x="558801" y="2000162"/>
          <a:ext cx="6853500" cy="3952185"/>
        </p:xfrm>
        <a:graphic>
          <a:graphicData uri="http://schemas.openxmlformats.org/drawingml/2006/chart">
            <c:chart xmlns:c="http://schemas.openxmlformats.org/drawingml/2006/chart" xmlns:r="http://schemas.openxmlformats.org/officeDocument/2006/relationships" r:id="rId3"/>
          </a:graphicData>
        </a:graphic>
      </p:graphicFrame>
      <p:sp>
        <p:nvSpPr>
          <p:cNvPr id="114" name="Google Shape;114;p4"/>
          <p:cNvSpPr/>
          <p:nvPr/>
        </p:nvSpPr>
        <p:spPr>
          <a:xfrm>
            <a:off x="-692650" y="311275"/>
            <a:ext cx="105567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txBox="1"/>
          <p:nvPr/>
        </p:nvSpPr>
        <p:spPr>
          <a:xfrm>
            <a:off x="576201" y="526425"/>
            <a:ext cx="90558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Ma non sarebbe  sufficiente raddoppiare le migrazioni per ottenere un’efficace azione di contrasto?</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9" name="Immagine 8">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aphicFrame>
        <p:nvGraphicFramePr>
          <p:cNvPr id="120" name="Google Shape;120;p5"/>
          <p:cNvGraphicFramePr/>
          <p:nvPr>
            <p:extLst>
              <p:ext uri="{D42A27DB-BD31-4B8C-83A1-F6EECF244321}">
                <p14:modId xmlns:p14="http://schemas.microsoft.com/office/powerpoint/2010/main" val="3780755088"/>
              </p:ext>
            </p:extLst>
          </p:nvPr>
        </p:nvGraphicFramePr>
        <p:xfrm>
          <a:off x="6015657" y="2572275"/>
          <a:ext cx="4911000" cy="3581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1" name="Google Shape;121;p5"/>
          <p:cNvGraphicFramePr/>
          <p:nvPr>
            <p:extLst>
              <p:ext uri="{D42A27DB-BD31-4B8C-83A1-F6EECF244321}">
                <p14:modId xmlns:p14="http://schemas.microsoft.com/office/powerpoint/2010/main" val="1421253842"/>
              </p:ext>
            </p:extLst>
          </p:nvPr>
        </p:nvGraphicFramePr>
        <p:xfrm>
          <a:off x="798148" y="2572275"/>
          <a:ext cx="46974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122" name="Google Shape;122;p5"/>
          <p:cNvSpPr txBox="1"/>
          <p:nvPr/>
        </p:nvSpPr>
        <p:spPr>
          <a:xfrm>
            <a:off x="721948" y="6321074"/>
            <a:ext cx="890396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 Previsioni della popolazione ipotesi mediana adattata alle dinamiche più recenti e Eurostat, Population projecrions at national level 2022-2100, baseline projections</a:t>
            </a:r>
            <a:endParaRPr sz="1000">
              <a:solidFill>
                <a:schemeClr val="dk1"/>
              </a:solidFill>
              <a:latin typeface="Arial"/>
              <a:ea typeface="Arial"/>
              <a:cs typeface="Arial"/>
              <a:sym typeface="Arial"/>
            </a:endParaRPr>
          </a:p>
        </p:txBody>
      </p:sp>
      <p:sp>
        <p:nvSpPr>
          <p:cNvPr id="123" name="Google Shape;123;p5"/>
          <p:cNvSpPr/>
          <p:nvPr/>
        </p:nvSpPr>
        <p:spPr>
          <a:xfrm>
            <a:off x="814800" y="1740489"/>
            <a:ext cx="10110300" cy="730200"/>
          </a:xfrm>
          <a:prstGeom prst="roundRect">
            <a:avLst>
              <a:gd name="adj" fmla="val 50000"/>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24" name="Google Shape;124;p5"/>
          <p:cNvSpPr txBox="1"/>
          <p:nvPr/>
        </p:nvSpPr>
        <p:spPr>
          <a:xfrm>
            <a:off x="1145444" y="1828539"/>
            <a:ext cx="97812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500">
                <a:solidFill>
                  <a:schemeClr val="lt1"/>
                </a:solidFill>
                <a:latin typeface="Barlow SemiBold"/>
                <a:ea typeface="Barlow SemiBold"/>
                <a:cs typeface="Barlow SemiBold"/>
                <a:sym typeface="Barlow SemiBold"/>
              </a:rPr>
              <a:t>Anche raddoppiando le migrazioni nette si attenuerebbe unicamente la caduta del totale dei residenti (sostenuto dall’apporto dei maggiori flussi di ingresso), mentre il numero di nati non subirebbe alcun aumento significativo.</a:t>
            </a:r>
            <a:endParaRPr sz="1500">
              <a:solidFill>
                <a:schemeClr val="lt1"/>
              </a:solidFill>
              <a:latin typeface="Barlow SemiBold"/>
              <a:ea typeface="Barlow SemiBold"/>
              <a:cs typeface="Barlow SemiBold"/>
              <a:sym typeface="Barlow SemiBold"/>
            </a:endParaRPr>
          </a:p>
        </p:txBody>
      </p:sp>
      <p:sp>
        <p:nvSpPr>
          <p:cNvPr id="125" name="Google Shape;125;p5"/>
          <p:cNvSpPr/>
          <p:nvPr/>
        </p:nvSpPr>
        <p:spPr>
          <a:xfrm>
            <a:off x="-692650" y="311275"/>
            <a:ext cx="117393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txBox="1"/>
          <p:nvPr/>
        </p:nvSpPr>
        <p:spPr>
          <a:xfrm>
            <a:off x="576200" y="526425"/>
            <a:ext cx="10497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 un maggiore apporto migratorio (entro limiti ragionevolmente compatibili)  non basterebbe ad invertire la tendenza. </a:t>
            </a:r>
            <a:endParaRPr sz="2800" b="1">
              <a:solidFill>
                <a:schemeClr val="lt1"/>
              </a:solidFill>
              <a:latin typeface="Barlow"/>
              <a:ea typeface="Barlow"/>
              <a:cs typeface="Barlow"/>
              <a:sym typeface="Barlow"/>
            </a:endParaRPr>
          </a:p>
        </p:txBody>
      </p:sp>
      <p:pic>
        <p:nvPicPr>
          <p:cNvPr id="10" name="Immagine 9">
            <a:extLst>
              <a:ext uri="{FF2B5EF4-FFF2-40B4-BE49-F238E27FC236}">
                <a16:creationId xmlns="" xmlns:a16="http://schemas.microsoft.com/office/drawing/2014/main" id="{63AB422E-50C5-7A4E-9D26-F1F1B19CB407}"/>
              </a:ext>
            </a:extLst>
          </p:cNvPr>
          <p:cNvPicPr>
            <a:picLocks noChangeAspect="1"/>
          </p:cNvPicPr>
          <p:nvPr/>
        </p:nvPicPr>
        <p:blipFill>
          <a:blip r:embed="rId5"/>
          <a:stretch>
            <a:fillRect/>
          </a:stretch>
        </p:blipFill>
        <p:spPr>
          <a:xfrm>
            <a:off x="10719303" y="6282764"/>
            <a:ext cx="1350017" cy="4084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p:nvPr/>
        </p:nvSpPr>
        <p:spPr>
          <a:xfrm>
            <a:off x="700773" y="6236950"/>
            <a:ext cx="10143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 Avere figli in Italia negli anni 2000: indagini negli anni 2002, 2005, 2012, p.66.</a:t>
            </a:r>
            <a:endParaRPr sz="1000">
              <a:solidFill>
                <a:schemeClr val="dk1"/>
              </a:solidFill>
              <a:latin typeface="Arial"/>
              <a:ea typeface="Arial"/>
              <a:cs typeface="Arial"/>
              <a:sym typeface="Arial"/>
            </a:endParaRPr>
          </a:p>
        </p:txBody>
      </p:sp>
      <p:graphicFrame>
        <p:nvGraphicFramePr>
          <p:cNvPr id="132" name="Google Shape;132;p6"/>
          <p:cNvGraphicFramePr/>
          <p:nvPr>
            <p:extLst>
              <p:ext uri="{D42A27DB-BD31-4B8C-83A1-F6EECF244321}">
                <p14:modId xmlns:p14="http://schemas.microsoft.com/office/powerpoint/2010/main" val="4189533198"/>
              </p:ext>
            </p:extLst>
          </p:nvPr>
        </p:nvGraphicFramePr>
        <p:xfrm>
          <a:off x="671945" y="2140527"/>
          <a:ext cx="6493200" cy="3783300"/>
        </p:xfrm>
        <a:graphic>
          <a:graphicData uri="http://schemas.openxmlformats.org/drawingml/2006/chart">
            <c:chart xmlns:c="http://schemas.openxmlformats.org/drawingml/2006/chart" xmlns:r="http://schemas.openxmlformats.org/officeDocument/2006/relationships" r:id="rId3"/>
          </a:graphicData>
        </a:graphic>
      </p:graphicFrame>
      <p:sp>
        <p:nvSpPr>
          <p:cNvPr id="133" name="Google Shape;133;p6"/>
          <p:cNvSpPr/>
          <p:nvPr/>
        </p:nvSpPr>
        <p:spPr>
          <a:xfrm>
            <a:off x="7694600" y="1938371"/>
            <a:ext cx="3984900" cy="3783300"/>
          </a:xfrm>
          <a:prstGeom prst="roundRect">
            <a:avLst>
              <a:gd name="adj" fmla="val 13967"/>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34" name="Google Shape;134;p6"/>
          <p:cNvSpPr txBox="1"/>
          <p:nvPr/>
        </p:nvSpPr>
        <p:spPr>
          <a:xfrm>
            <a:off x="8074403" y="2158521"/>
            <a:ext cx="3225300" cy="364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dirty="0">
                <a:solidFill>
                  <a:schemeClr val="lt1"/>
                </a:solidFill>
                <a:latin typeface="Barlow SemiBold"/>
                <a:ea typeface="Barlow SemiBold"/>
                <a:cs typeface="Barlow SemiBold"/>
                <a:sym typeface="Barlow SemiBold"/>
              </a:rPr>
              <a:t>La «domanda di figli insoddisfatta», intesa come differenza  tra ciò che le donne avrebbero voluto e ciò che hanno effettivamente realizzato è almeno pari a 0,7 figli per donna e raggiunge quasi un figlio (0,91) per le generazioni più recenti per le quali è possibile stimare la fecondità finale (donne nate nel 1983-1987)</a:t>
            </a:r>
            <a:endParaRPr sz="1800" dirty="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500" dirty="0">
              <a:solidFill>
                <a:schemeClr val="lt1"/>
              </a:solidFill>
              <a:latin typeface="Barlow SemiBold"/>
              <a:ea typeface="Barlow SemiBold"/>
              <a:cs typeface="Barlow SemiBold"/>
              <a:sym typeface="Barlow SemiBold"/>
            </a:endParaRPr>
          </a:p>
        </p:txBody>
      </p:sp>
      <p:sp>
        <p:nvSpPr>
          <p:cNvPr id="135" name="Google Shape;135;p6"/>
          <p:cNvSpPr/>
          <p:nvPr/>
        </p:nvSpPr>
        <p:spPr>
          <a:xfrm>
            <a:off x="-692650" y="311275"/>
            <a:ext cx="117393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txBox="1"/>
          <p:nvPr/>
        </p:nvSpPr>
        <p:spPr>
          <a:xfrm>
            <a:off x="576200" y="526425"/>
            <a:ext cx="104979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 occorrerebbe anche (e soprattutto) una iniezione di vitalità: investire nella vita!</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9" name="Immagine 8">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p:nvPr/>
        </p:nvSpPr>
        <p:spPr>
          <a:xfrm>
            <a:off x="645748" y="6321075"/>
            <a:ext cx="10143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 Rapporto Annuale 2021 p.150</a:t>
            </a:r>
            <a:endParaRPr sz="1000">
              <a:solidFill>
                <a:schemeClr val="dk1"/>
              </a:solidFill>
              <a:latin typeface="Arial"/>
              <a:ea typeface="Arial"/>
              <a:cs typeface="Arial"/>
              <a:sym typeface="Arial"/>
            </a:endParaRPr>
          </a:p>
        </p:txBody>
      </p:sp>
      <p:graphicFrame>
        <p:nvGraphicFramePr>
          <p:cNvPr id="142" name="Google Shape;142;p7"/>
          <p:cNvGraphicFramePr/>
          <p:nvPr/>
        </p:nvGraphicFramePr>
        <p:xfrm>
          <a:off x="498764" y="3120697"/>
          <a:ext cx="6040500" cy="311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3" name="Google Shape;143;p7"/>
          <p:cNvGraphicFramePr/>
          <p:nvPr/>
        </p:nvGraphicFramePr>
        <p:xfrm>
          <a:off x="6807200" y="3145135"/>
          <a:ext cx="4849200" cy="3087300"/>
        </p:xfrm>
        <a:graphic>
          <a:graphicData uri="http://schemas.openxmlformats.org/drawingml/2006/chart">
            <c:chart xmlns:c="http://schemas.openxmlformats.org/drawingml/2006/chart" xmlns:r="http://schemas.openxmlformats.org/officeDocument/2006/relationships" r:id="rId4"/>
          </a:graphicData>
        </a:graphic>
      </p:graphicFrame>
      <p:sp>
        <p:nvSpPr>
          <p:cNvPr id="144" name="Google Shape;144;p7"/>
          <p:cNvSpPr/>
          <p:nvPr/>
        </p:nvSpPr>
        <p:spPr>
          <a:xfrm>
            <a:off x="738600" y="1404525"/>
            <a:ext cx="10578600" cy="1551300"/>
          </a:xfrm>
          <a:prstGeom prst="roundRect">
            <a:avLst>
              <a:gd name="adj" fmla="val 30500"/>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45" name="Google Shape;145;p7"/>
          <p:cNvSpPr txBox="1"/>
          <p:nvPr/>
        </p:nvSpPr>
        <p:spPr>
          <a:xfrm>
            <a:off x="1069250" y="1549100"/>
            <a:ext cx="9905700" cy="124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500">
                <a:solidFill>
                  <a:schemeClr val="lt1"/>
                </a:solidFill>
                <a:latin typeface="Barlow SemiBold"/>
                <a:ea typeface="Barlow SemiBold"/>
                <a:cs typeface="Barlow SemiBold"/>
                <a:sym typeface="Barlow SemiBold"/>
              </a:rPr>
              <a:t>Le difficoltà nel conciliare maternità e lavoro rappresentano, tra le altre cause, una dei principali motivi di rinvio (che spesso diventa rinuncia) dei progetti riproduttivi delle famiglie italiane.  I dati sui tassi di occupazione - minimi in presenza di figli piccoli e massimi per le donne single – sottolineano come il rischio di allontanamento dal lavoro sia un fattore determinante nello spiegare la «domanda di figli insoddisfatta». Ciò si coglie con maggiore evidenza sia per le donne con minore istruzione, sia per quelle che vivono nel Mezzogiorno d’Italia.</a:t>
            </a:r>
            <a:endParaRPr sz="1500">
              <a:solidFill>
                <a:schemeClr val="lt1"/>
              </a:solidFill>
              <a:latin typeface="Barlow SemiBold"/>
              <a:ea typeface="Barlow SemiBold"/>
              <a:cs typeface="Barlow SemiBold"/>
              <a:sym typeface="Barlow SemiBold"/>
            </a:endParaRPr>
          </a:p>
        </p:txBody>
      </p:sp>
      <p:sp>
        <p:nvSpPr>
          <p:cNvPr id="146" name="Google Shape;146;p7"/>
          <p:cNvSpPr/>
          <p:nvPr/>
        </p:nvSpPr>
        <p:spPr>
          <a:xfrm>
            <a:off x="-692650" y="311275"/>
            <a:ext cx="6780000" cy="8886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txBox="1"/>
          <p:nvPr/>
        </p:nvSpPr>
        <p:spPr>
          <a:xfrm>
            <a:off x="576200" y="526425"/>
            <a:ext cx="10497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Allora, abbattiamo gli ostacoli !</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10" name="Immagine 9">
            <a:extLst>
              <a:ext uri="{FF2B5EF4-FFF2-40B4-BE49-F238E27FC236}">
                <a16:creationId xmlns="" xmlns:a16="http://schemas.microsoft.com/office/drawing/2014/main" id="{63AB422E-50C5-7A4E-9D26-F1F1B19CB407}"/>
              </a:ext>
            </a:extLst>
          </p:cNvPr>
          <p:cNvPicPr>
            <a:picLocks noChangeAspect="1"/>
          </p:cNvPicPr>
          <p:nvPr/>
        </p:nvPicPr>
        <p:blipFill>
          <a:blip r:embed="rId5"/>
          <a:stretch>
            <a:fillRect/>
          </a:stretch>
        </p:blipFill>
        <p:spPr>
          <a:xfrm>
            <a:off x="10719303" y="6282764"/>
            <a:ext cx="1350017" cy="4084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p:nvPr/>
        </p:nvSpPr>
        <p:spPr>
          <a:xfrm>
            <a:off x="683490" y="6611779"/>
            <a:ext cx="1014350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dirty="0">
                <a:solidFill>
                  <a:schemeClr val="dk1"/>
                </a:solidFill>
                <a:latin typeface="Arial"/>
                <a:ea typeface="Arial"/>
                <a:cs typeface="Arial"/>
                <a:sym typeface="Arial"/>
              </a:rPr>
              <a:t>Fonte: elaborazioni su dati Istat</a:t>
            </a:r>
            <a:endParaRPr sz="1000" dirty="0">
              <a:solidFill>
                <a:schemeClr val="dk1"/>
              </a:solidFill>
              <a:latin typeface="Arial"/>
              <a:ea typeface="Arial"/>
              <a:cs typeface="Arial"/>
              <a:sym typeface="Arial"/>
            </a:endParaRPr>
          </a:p>
        </p:txBody>
      </p:sp>
      <p:sp>
        <p:nvSpPr>
          <p:cNvPr id="153" name="Google Shape;153;p8"/>
          <p:cNvSpPr txBox="1"/>
          <p:nvPr/>
        </p:nvSpPr>
        <p:spPr>
          <a:xfrm>
            <a:off x="726900" y="2971050"/>
            <a:ext cx="11137200" cy="35547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b="1" dirty="0">
                <a:solidFill>
                  <a:schemeClr val="dk1"/>
                </a:solidFill>
                <a:latin typeface="Barlow"/>
                <a:ea typeface="Barlow"/>
                <a:cs typeface="Barlow"/>
                <a:sym typeface="Barlow"/>
              </a:rPr>
              <a:t>Costruzione degli anni di futuro nella popolazione residente – Italia: bilancio dell’anno 2022 (**)</a:t>
            </a:r>
            <a:endParaRPr sz="1600" dirty="0">
              <a:latin typeface="Barlow"/>
              <a:ea typeface="Barlow"/>
              <a:cs typeface="Barlow"/>
              <a:sym typeface="Barlow"/>
            </a:endParaRPr>
          </a:p>
          <a:p>
            <a:pPr marL="0" marR="0" lvl="0" indent="0" algn="l" rtl="0">
              <a:spcBef>
                <a:spcPts val="0"/>
              </a:spcBef>
              <a:spcAft>
                <a:spcPts val="0"/>
              </a:spcAft>
              <a:buNone/>
            </a:pPr>
            <a:endParaRPr sz="1800" dirty="0">
              <a:solidFill>
                <a:schemeClr val="dk1"/>
              </a:solidFill>
              <a:latin typeface="Barlow"/>
              <a:ea typeface="Barlow"/>
              <a:cs typeface="Barlow"/>
              <a:sym typeface="Barlow"/>
            </a:endParaRPr>
          </a:p>
          <a:p>
            <a:pPr marL="0" marR="0" lvl="0" indent="0" algn="l" rtl="0">
              <a:spcBef>
                <a:spcPts val="0"/>
              </a:spcBef>
              <a:spcAft>
                <a:spcPts val="0"/>
              </a:spcAft>
              <a:buNone/>
            </a:pPr>
            <a:r>
              <a:rPr lang="it-IT" sz="1600" u="sng" dirty="0">
                <a:solidFill>
                  <a:schemeClr val="dk1"/>
                </a:solidFill>
                <a:latin typeface="Barlow"/>
                <a:ea typeface="Barlow"/>
                <a:cs typeface="Barlow"/>
                <a:sym typeface="Barlow"/>
              </a:rPr>
              <a:t>Contributi positivi: 	</a:t>
            </a:r>
            <a:r>
              <a:rPr lang="it-IT" sz="1800" dirty="0">
                <a:solidFill>
                  <a:schemeClr val="dk1"/>
                </a:solidFill>
                <a:latin typeface="Barlow"/>
                <a:ea typeface="Barlow"/>
                <a:cs typeface="Barlow"/>
                <a:sym typeface="Barlow"/>
              </a:rPr>
              <a:t>							</a:t>
            </a:r>
            <a:r>
              <a:rPr lang="it-IT" sz="2400" b="1" dirty="0">
                <a:solidFill>
                  <a:schemeClr val="dk1"/>
                </a:solidFill>
                <a:latin typeface="Barlow"/>
                <a:ea typeface="Barlow"/>
                <a:cs typeface="Barlow"/>
                <a:sym typeface="Barlow"/>
              </a:rPr>
              <a:t>Anni di futuro</a:t>
            </a:r>
            <a:endParaRPr lang="it-IT" sz="1800" dirty="0">
              <a:solidFill>
                <a:schemeClr val="dk1"/>
              </a:solidFill>
              <a:latin typeface="Barlow"/>
              <a:ea typeface="Barlow"/>
              <a:cs typeface="Barlow"/>
              <a:sym typeface="Barlow"/>
            </a:endParaRPr>
          </a:p>
          <a:p>
            <a:pPr marL="0" marR="0" lvl="0" indent="0" algn="l" rtl="0">
              <a:spcBef>
                <a:spcPts val="0"/>
              </a:spcBef>
              <a:spcAft>
                <a:spcPts val="0"/>
              </a:spcAft>
              <a:buNone/>
            </a:pPr>
            <a:r>
              <a:rPr lang="it-IT" sz="1600" dirty="0">
                <a:solidFill>
                  <a:schemeClr val="dk1"/>
                </a:solidFill>
                <a:latin typeface="Barlow"/>
                <a:ea typeface="Barlow"/>
                <a:cs typeface="Barlow"/>
                <a:sym typeface="Barlow"/>
              </a:rPr>
              <a:t>Nascite  393.000 x 82,7 anni di vita media per ogni neonato MF 		                                     =  32.501.000 anni generati</a:t>
            </a:r>
            <a:endParaRPr sz="1600" dirty="0">
              <a:latin typeface="Barlow"/>
              <a:ea typeface="Barlow"/>
              <a:cs typeface="Barlow"/>
              <a:sym typeface="Barlow"/>
            </a:endParaRPr>
          </a:p>
          <a:p>
            <a:pPr marL="0" marR="0" lvl="0" indent="0" algn="l" rtl="0">
              <a:spcBef>
                <a:spcPts val="0"/>
              </a:spcBef>
              <a:spcAft>
                <a:spcPts val="0"/>
              </a:spcAft>
              <a:buNone/>
            </a:pPr>
            <a:r>
              <a:rPr lang="it-IT" sz="1600" dirty="0">
                <a:solidFill>
                  <a:schemeClr val="dk1"/>
                </a:solidFill>
                <a:latin typeface="Barlow"/>
                <a:ea typeface="Barlow"/>
                <a:cs typeface="Barlow"/>
                <a:sym typeface="Barlow"/>
              </a:rPr>
              <a:t>Saldo migratorio netto +141.485 x 53,2 anni vita di aspettativa media </a:t>
            </a:r>
            <a:r>
              <a:rPr lang="it-IT" sz="1600" dirty="0" smtClean="0">
                <a:solidFill>
                  <a:schemeClr val="dk1"/>
                </a:solidFill>
                <a:latin typeface="Barlow"/>
                <a:ea typeface="Barlow"/>
                <a:cs typeface="Barlow"/>
                <a:sym typeface="Barlow"/>
              </a:rPr>
              <a:t>pro capite                          =  </a:t>
            </a:r>
            <a:r>
              <a:rPr lang="it-IT" sz="1600" dirty="0">
                <a:solidFill>
                  <a:schemeClr val="dk1"/>
                </a:solidFill>
                <a:latin typeface="Barlow"/>
                <a:ea typeface="Barlow"/>
                <a:cs typeface="Barlow"/>
                <a:sym typeface="Barlow"/>
              </a:rPr>
              <a:t>7.527.000 anni apportati</a:t>
            </a:r>
            <a:endParaRPr sz="1600" dirty="0">
              <a:latin typeface="Barlow"/>
              <a:ea typeface="Barlow"/>
              <a:cs typeface="Barlow"/>
              <a:sym typeface="Barlow"/>
            </a:endParaRPr>
          </a:p>
          <a:p>
            <a:pPr marL="0" marR="0" lvl="0" indent="0" algn="l" rtl="0">
              <a:spcBef>
                <a:spcPts val="0"/>
              </a:spcBef>
              <a:spcAft>
                <a:spcPts val="0"/>
              </a:spcAft>
              <a:buNone/>
            </a:pPr>
            <a:endParaRPr sz="1800" dirty="0">
              <a:solidFill>
                <a:schemeClr val="dk1"/>
              </a:solidFill>
              <a:latin typeface="Barlow"/>
              <a:ea typeface="Barlow"/>
              <a:cs typeface="Barlow"/>
              <a:sym typeface="Barlow"/>
            </a:endParaRPr>
          </a:p>
          <a:p>
            <a:pPr marL="0" marR="0" lvl="0" indent="0" algn="l" rtl="0">
              <a:spcBef>
                <a:spcPts val="0"/>
              </a:spcBef>
              <a:spcAft>
                <a:spcPts val="0"/>
              </a:spcAft>
              <a:buNone/>
            </a:pPr>
            <a:r>
              <a:rPr lang="it-IT" sz="1600" u="sng" dirty="0">
                <a:solidFill>
                  <a:schemeClr val="dk1"/>
                </a:solidFill>
                <a:latin typeface="Barlow"/>
                <a:ea typeface="Barlow"/>
                <a:cs typeface="Barlow"/>
                <a:sym typeface="Barlow"/>
              </a:rPr>
              <a:t>Consumo e perdite:</a:t>
            </a:r>
            <a:endParaRPr sz="1600" dirty="0">
              <a:latin typeface="Barlow"/>
              <a:ea typeface="Barlow"/>
              <a:cs typeface="Barlow"/>
              <a:sym typeface="Barlow"/>
            </a:endParaRPr>
          </a:p>
          <a:p>
            <a:pPr marL="0" marR="0" lvl="0" indent="0" algn="l" rtl="0">
              <a:spcBef>
                <a:spcPts val="0"/>
              </a:spcBef>
              <a:spcAft>
                <a:spcPts val="0"/>
              </a:spcAft>
              <a:buNone/>
            </a:pPr>
            <a:r>
              <a:rPr lang="it-IT" sz="1600" dirty="0">
                <a:solidFill>
                  <a:schemeClr val="dk1"/>
                </a:solidFill>
                <a:latin typeface="Barlow"/>
                <a:ea typeface="Barlow"/>
                <a:cs typeface="Barlow"/>
                <a:sym typeface="Barlow"/>
              </a:rPr>
              <a:t>Vita residua consumata dai sopravvissuti nel corso dell’anno (58.940.000 x 0,88)                       =  51.867.000 anni consumati</a:t>
            </a:r>
            <a:endParaRPr sz="1600" dirty="0">
              <a:latin typeface="Barlow"/>
              <a:ea typeface="Barlow"/>
              <a:cs typeface="Barlow"/>
              <a:sym typeface="Barlow"/>
            </a:endParaRPr>
          </a:p>
          <a:p>
            <a:pPr marL="0" marR="0" lvl="0" indent="0" algn="l" rtl="0">
              <a:spcBef>
                <a:spcPts val="0"/>
              </a:spcBef>
              <a:spcAft>
                <a:spcPts val="0"/>
              </a:spcAft>
              <a:buNone/>
            </a:pPr>
            <a:r>
              <a:rPr lang="it-IT" sz="1600" dirty="0">
                <a:solidFill>
                  <a:schemeClr val="dk1"/>
                </a:solidFill>
                <a:latin typeface="Barlow"/>
                <a:ea typeface="Barlow"/>
                <a:cs typeface="Barlow"/>
                <a:sym typeface="Barlow"/>
              </a:rPr>
              <a:t>Vita residua persa dai deceduti nel corso dell’anno (713.000 x 9,19)		               =  6.552.000 anni persi</a:t>
            </a:r>
            <a:endParaRPr sz="1600" dirty="0">
              <a:solidFill>
                <a:schemeClr val="dk1"/>
              </a:solidFill>
              <a:latin typeface="Barlow"/>
              <a:ea typeface="Barlow"/>
              <a:cs typeface="Barlow"/>
              <a:sym typeface="Barlow"/>
            </a:endParaRPr>
          </a:p>
          <a:p>
            <a:pPr marL="0" marR="0" lvl="0" indent="0" algn="l" rtl="0">
              <a:spcBef>
                <a:spcPts val="0"/>
              </a:spcBef>
              <a:spcAft>
                <a:spcPts val="0"/>
              </a:spcAft>
              <a:buNone/>
            </a:pPr>
            <a:endParaRPr lang="it-IT" sz="1800" b="1" dirty="0">
              <a:solidFill>
                <a:schemeClr val="dk1"/>
              </a:solidFill>
              <a:latin typeface="Barlow"/>
              <a:ea typeface="Barlow"/>
              <a:cs typeface="Barlow"/>
              <a:sym typeface="Barlow"/>
            </a:endParaRPr>
          </a:p>
          <a:p>
            <a:pPr marL="0" marR="0" lvl="0" indent="0" algn="l" rtl="0">
              <a:spcBef>
                <a:spcPts val="0"/>
              </a:spcBef>
              <a:spcAft>
                <a:spcPts val="0"/>
              </a:spcAft>
              <a:buNone/>
            </a:pPr>
            <a:r>
              <a:rPr lang="it-IT" sz="1800" b="1" dirty="0">
                <a:solidFill>
                  <a:schemeClr val="dk1"/>
                </a:solidFill>
                <a:latin typeface="Barlow"/>
                <a:ea typeface="Barlow"/>
                <a:cs typeface="Barlow"/>
                <a:sym typeface="Barlow"/>
              </a:rPr>
              <a:t>SALDO FINALE  </a:t>
            </a:r>
            <a:r>
              <a:rPr lang="it-IT" sz="1800" dirty="0">
                <a:solidFill>
                  <a:schemeClr val="dk1"/>
                </a:solidFill>
                <a:latin typeface="Barlow"/>
                <a:ea typeface="Barlow"/>
                <a:cs typeface="Barlow"/>
                <a:sym typeface="Barlow"/>
              </a:rPr>
              <a:t>							             </a:t>
            </a:r>
            <a:r>
              <a:rPr lang="it-IT" sz="1600" b="1" dirty="0">
                <a:solidFill>
                  <a:schemeClr val="dk1"/>
                </a:solidFill>
                <a:latin typeface="Barlow"/>
                <a:ea typeface="Barlow"/>
                <a:cs typeface="Barlow"/>
                <a:sym typeface="Barlow"/>
              </a:rPr>
              <a:t>=   - 18.391.000 anni-vita </a:t>
            </a:r>
            <a:endParaRPr sz="1600" b="1" dirty="0">
              <a:latin typeface="Barlow"/>
              <a:ea typeface="Barlow"/>
              <a:cs typeface="Barlow"/>
              <a:sym typeface="Barlow"/>
            </a:endParaRPr>
          </a:p>
          <a:p>
            <a:pPr marL="0" marR="0" lvl="0" indent="0" algn="l" rtl="0">
              <a:spcBef>
                <a:spcPts val="0"/>
              </a:spcBef>
              <a:spcAft>
                <a:spcPts val="0"/>
              </a:spcAft>
              <a:buNone/>
            </a:pPr>
            <a:endParaRPr lang="it-IT" sz="1100" dirty="0">
              <a:solidFill>
                <a:schemeClr val="dk1"/>
              </a:solidFill>
              <a:latin typeface="Barlow"/>
              <a:ea typeface="Barlow"/>
              <a:cs typeface="Barlow"/>
              <a:sym typeface="Barlow"/>
            </a:endParaRPr>
          </a:p>
          <a:p>
            <a:pPr marL="0" marR="0" lvl="0" indent="0" algn="l" rtl="0">
              <a:spcBef>
                <a:spcPts val="0"/>
              </a:spcBef>
              <a:spcAft>
                <a:spcPts val="0"/>
              </a:spcAft>
              <a:buNone/>
            </a:pPr>
            <a:r>
              <a:rPr lang="it-IT" sz="1100" dirty="0">
                <a:solidFill>
                  <a:schemeClr val="dk1"/>
                </a:solidFill>
                <a:latin typeface="Barlow"/>
                <a:ea typeface="Barlow"/>
                <a:cs typeface="Barlow"/>
                <a:sym typeface="Barlow"/>
              </a:rPr>
              <a:t>(*) 18.391.000 / 82,7 = 222.000</a:t>
            </a:r>
            <a:endParaRPr dirty="0">
              <a:latin typeface="Barlow"/>
              <a:ea typeface="Barlow"/>
              <a:cs typeface="Barlow"/>
              <a:sym typeface="Barlow"/>
            </a:endParaRPr>
          </a:p>
          <a:p>
            <a:pPr marL="0" marR="0" lvl="0" indent="0" algn="l" rtl="0">
              <a:spcBef>
                <a:spcPts val="0"/>
              </a:spcBef>
              <a:spcAft>
                <a:spcPts val="0"/>
              </a:spcAft>
              <a:buNone/>
            </a:pPr>
            <a:r>
              <a:rPr lang="it-IT" sz="1100" dirty="0">
                <a:solidFill>
                  <a:schemeClr val="dk1"/>
                </a:solidFill>
                <a:latin typeface="Barlow"/>
                <a:ea typeface="Barlow"/>
                <a:cs typeface="Barlow"/>
                <a:sym typeface="Barlow"/>
              </a:rPr>
              <a:t>(**) stime a mortalità costante ai livelli definiti dalla tavole Istat per l’anno 2022</a:t>
            </a:r>
            <a:endParaRPr sz="1100" dirty="0">
              <a:solidFill>
                <a:schemeClr val="dk1"/>
              </a:solidFill>
              <a:latin typeface="Barlow"/>
              <a:ea typeface="Barlow"/>
              <a:cs typeface="Barlow"/>
              <a:sym typeface="Barlow"/>
            </a:endParaRPr>
          </a:p>
        </p:txBody>
      </p:sp>
      <p:sp>
        <p:nvSpPr>
          <p:cNvPr id="154" name="Google Shape;154;p8"/>
          <p:cNvSpPr/>
          <p:nvPr/>
        </p:nvSpPr>
        <p:spPr>
          <a:xfrm>
            <a:off x="814800" y="1740507"/>
            <a:ext cx="10110300" cy="1185300"/>
          </a:xfrm>
          <a:prstGeom prst="roundRect">
            <a:avLst>
              <a:gd name="adj" fmla="val 25987"/>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55" name="Google Shape;155;p8"/>
          <p:cNvSpPr txBox="1"/>
          <p:nvPr/>
        </p:nvSpPr>
        <p:spPr>
          <a:xfrm>
            <a:off x="1045794" y="1867764"/>
            <a:ext cx="9781200" cy="118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dirty="0">
                <a:solidFill>
                  <a:schemeClr val="lt1"/>
                </a:solidFill>
                <a:latin typeface="Barlow SemiBold"/>
                <a:ea typeface="Barlow SemiBold"/>
                <a:cs typeface="Barlow SemiBold"/>
                <a:sym typeface="Barlow SemiBold"/>
              </a:rPr>
              <a:t>La denatalità rappresenta il fattore determinante che ci rende incapaci di accrescere nostro patrimonio demografico, inteso  come somma degli anni di futuro che ci resterebbero (complessivamente) da vivere. I bilanci mostrano che nel 2022 abbiamo «bruciato»  nel sopravvivere più di 50 milioni di anni di vita residua, ma ne abbiamo riprodotti, attraverso le nuove generazioni, solo poco più di 2/3. Per pareggiare i conti, servivano 222 mila nati in più (*) !</a:t>
            </a:r>
            <a:endParaRPr dirty="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500" dirty="0">
              <a:solidFill>
                <a:schemeClr val="lt1"/>
              </a:solidFill>
              <a:latin typeface="Barlow SemiBold"/>
              <a:ea typeface="Barlow SemiBold"/>
              <a:cs typeface="Barlow SemiBold"/>
              <a:sym typeface="Barlow SemiBold"/>
            </a:endParaRPr>
          </a:p>
        </p:txBody>
      </p:sp>
      <p:sp>
        <p:nvSpPr>
          <p:cNvPr id="156" name="Google Shape;156;p8"/>
          <p:cNvSpPr/>
          <p:nvPr/>
        </p:nvSpPr>
        <p:spPr>
          <a:xfrm>
            <a:off x="-692650" y="311275"/>
            <a:ext cx="11739300" cy="12957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txBox="1"/>
          <p:nvPr/>
        </p:nvSpPr>
        <p:spPr>
          <a:xfrm>
            <a:off x="576200" y="526425"/>
            <a:ext cx="104979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Alcuni spunti di riflessione : siamo incapaci di costruire il </a:t>
            </a:r>
            <a:endParaRPr sz="2800" b="1">
              <a:solidFill>
                <a:schemeClr val="lt1"/>
              </a:solidFill>
              <a:latin typeface="Barlow"/>
              <a:ea typeface="Barlow"/>
              <a:cs typeface="Barlow"/>
              <a:sym typeface="Barlow"/>
            </a:endParaRPr>
          </a:p>
          <a:p>
            <a:pPr marL="0" marR="0" lvl="0" indent="0" algn="l" rtl="0">
              <a:spcBef>
                <a:spcPts val="0"/>
              </a:spcBef>
              <a:spcAft>
                <a:spcPts val="0"/>
              </a:spcAft>
              <a:buNone/>
            </a:pPr>
            <a:r>
              <a:rPr lang="it-IT" sz="2800" b="1">
                <a:solidFill>
                  <a:schemeClr val="lt1"/>
                </a:solidFill>
                <a:latin typeface="Barlow"/>
                <a:ea typeface="Barlow"/>
                <a:cs typeface="Barlow"/>
                <a:sym typeface="Barlow"/>
              </a:rPr>
              <a:t>nostro futuro</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8" name="Immagine 7">
            <a:extLst>
              <a:ext uri="{FF2B5EF4-FFF2-40B4-BE49-F238E27FC236}">
                <a16:creationId xmlns="" xmlns:a16="http://schemas.microsoft.com/office/drawing/2014/main" id="{63AB422E-50C5-7A4E-9D26-F1F1B19CB407}"/>
              </a:ext>
            </a:extLst>
          </p:cNvPr>
          <p:cNvPicPr>
            <a:picLocks noChangeAspect="1"/>
          </p:cNvPicPr>
          <p:nvPr/>
        </p:nvPicPr>
        <p:blipFill>
          <a:blip r:embed="rId3"/>
          <a:stretch>
            <a:fillRect/>
          </a:stretch>
        </p:blipFill>
        <p:spPr>
          <a:xfrm>
            <a:off x="10719303" y="6282764"/>
            <a:ext cx="1350017" cy="40840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p:nvPr/>
        </p:nvSpPr>
        <p:spPr>
          <a:xfrm>
            <a:off x="7793675" y="5633646"/>
            <a:ext cx="10143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dirty="0">
                <a:solidFill>
                  <a:schemeClr val="dk1"/>
                </a:solidFill>
                <a:latin typeface="Arial"/>
                <a:ea typeface="Arial"/>
                <a:cs typeface="Arial"/>
                <a:sym typeface="Arial"/>
              </a:rPr>
              <a:t>(*) stime su dati </a:t>
            </a:r>
            <a:r>
              <a:rPr lang="it-IT" sz="1000" dirty="0" err="1">
                <a:solidFill>
                  <a:schemeClr val="dk1"/>
                </a:solidFill>
                <a:latin typeface="Arial"/>
                <a:ea typeface="Arial"/>
                <a:cs typeface="Arial"/>
                <a:sym typeface="Arial"/>
              </a:rPr>
              <a:t>Istat_indagine</a:t>
            </a:r>
            <a:r>
              <a:rPr lang="it-IT" sz="1000" dirty="0">
                <a:solidFill>
                  <a:schemeClr val="dk1"/>
                </a:solidFill>
                <a:latin typeface="Arial"/>
                <a:ea typeface="Arial"/>
                <a:cs typeface="Arial"/>
                <a:sym typeface="Arial"/>
              </a:rPr>
              <a:t> FL 2022</a:t>
            </a:r>
            <a:endParaRPr sz="1000" dirty="0">
              <a:solidFill>
                <a:schemeClr val="dk1"/>
              </a:solidFill>
              <a:latin typeface="Arial"/>
              <a:ea typeface="Arial"/>
              <a:cs typeface="Arial"/>
              <a:sym typeface="Arial"/>
            </a:endParaRPr>
          </a:p>
        </p:txBody>
      </p:sp>
      <p:graphicFrame>
        <p:nvGraphicFramePr>
          <p:cNvPr id="163" name="Google Shape;163;p9"/>
          <p:cNvGraphicFramePr/>
          <p:nvPr>
            <p:extLst>
              <p:ext uri="{D42A27DB-BD31-4B8C-83A1-F6EECF244321}">
                <p14:modId xmlns:p14="http://schemas.microsoft.com/office/powerpoint/2010/main" val="3179247294"/>
              </p:ext>
            </p:extLst>
          </p:nvPr>
        </p:nvGraphicFramePr>
        <p:xfrm>
          <a:off x="796986" y="2405284"/>
          <a:ext cx="6280800" cy="2857800"/>
        </p:xfrm>
        <a:graphic>
          <a:graphicData uri="http://schemas.openxmlformats.org/drawingml/2006/chart">
            <c:chart xmlns:c="http://schemas.openxmlformats.org/drawingml/2006/chart" xmlns:r="http://schemas.openxmlformats.org/officeDocument/2006/relationships" r:id="rId3"/>
          </a:graphicData>
        </a:graphic>
      </p:graphicFrame>
      <p:sp>
        <p:nvSpPr>
          <p:cNvPr id="164" name="Google Shape;164;p9"/>
          <p:cNvSpPr txBox="1"/>
          <p:nvPr/>
        </p:nvSpPr>
        <p:spPr>
          <a:xfrm>
            <a:off x="796984" y="5362018"/>
            <a:ext cx="8213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Fonte: Istat, Previsioni della popolazione ipotesi mediana adattata alle dinamiche più recenti</a:t>
            </a:r>
            <a:endParaRPr sz="1000">
              <a:solidFill>
                <a:schemeClr val="dk1"/>
              </a:solidFill>
              <a:latin typeface="Arial"/>
              <a:ea typeface="Arial"/>
              <a:cs typeface="Arial"/>
              <a:sym typeface="Arial"/>
            </a:endParaRPr>
          </a:p>
        </p:txBody>
      </p:sp>
      <p:sp>
        <p:nvSpPr>
          <p:cNvPr id="165" name="Google Shape;165;p9"/>
          <p:cNvSpPr/>
          <p:nvPr/>
        </p:nvSpPr>
        <p:spPr>
          <a:xfrm>
            <a:off x="7463475" y="1123796"/>
            <a:ext cx="4182900" cy="4448700"/>
          </a:xfrm>
          <a:prstGeom prst="roundRect">
            <a:avLst>
              <a:gd name="adj" fmla="val 10789"/>
            </a:avLst>
          </a:prstGeom>
          <a:solidFill>
            <a:srgbClr val="E353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166" name="Google Shape;166;p9"/>
          <p:cNvSpPr txBox="1"/>
          <p:nvPr/>
        </p:nvSpPr>
        <p:spPr>
          <a:xfrm>
            <a:off x="7793675" y="1339146"/>
            <a:ext cx="3676500" cy="454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a:solidFill>
                  <a:schemeClr val="lt1"/>
                </a:solidFill>
                <a:latin typeface="Barlow SemiBold"/>
                <a:ea typeface="Barlow SemiBold"/>
                <a:cs typeface="Barlow SemiBold"/>
                <a:sym typeface="Barlow SemiBold"/>
              </a:rPr>
              <a:t>Alla luce dell’invecchiamento demografico che saremo inevitabilmente destinati a vivere in futuro, i sempre meno giovani nati nei primi due decenni del XXI secolo saranno chiamati a sostenere un peso assai rilevante nel panorama del welfare familiare dei prossimo decenni. Si stima che circa 6 milioni di figli vivano oggi in famiglia con due genitori che tra trent’anni saranno entrambi ultra settantenni, e si valuta che lo stesso avverrà per le madri e i padri dei circa 1,2 milioni e circa 300 mila figli che, rispettivamente, oggi vivono in un nucleo monoparentale (*).</a:t>
            </a:r>
            <a:endParaRPr sz="160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600">
              <a:solidFill>
                <a:schemeClr val="lt1"/>
              </a:solidFill>
              <a:latin typeface="Barlow SemiBold"/>
              <a:ea typeface="Barlow SemiBold"/>
              <a:cs typeface="Barlow SemiBold"/>
              <a:sym typeface="Barlow SemiBold"/>
            </a:endParaRPr>
          </a:p>
          <a:p>
            <a:pPr marL="0" marR="0" lvl="0" indent="0" algn="l" rtl="0">
              <a:spcBef>
                <a:spcPts val="0"/>
              </a:spcBef>
              <a:spcAft>
                <a:spcPts val="0"/>
              </a:spcAft>
              <a:buNone/>
            </a:pPr>
            <a:endParaRPr sz="1700">
              <a:solidFill>
                <a:schemeClr val="lt1"/>
              </a:solidFill>
              <a:latin typeface="Barlow SemiBold"/>
              <a:ea typeface="Barlow SemiBold"/>
              <a:cs typeface="Barlow SemiBold"/>
              <a:sym typeface="Barlow SemiBold"/>
            </a:endParaRPr>
          </a:p>
        </p:txBody>
      </p:sp>
      <p:sp>
        <p:nvSpPr>
          <p:cNvPr id="167" name="Google Shape;167;p9"/>
          <p:cNvSpPr/>
          <p:nvPr/>
        </p:nvSpPr>
        <p:spPr>
          <a:xfrm>
            <a:off x="-692650" y="311275"/>
            <a:ext cx="8937600" cy="954300"/>
          </a:xfrm>
          <a:prstGeom prst="roundRect">
            <a:avLst>
              <a:gd name="adj" fmla="val 43262"/>
            </a:avLst>
          </a:prstGeom>
          <a:solidFill>
            <a:srgbClr val="114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txBox="1"/>
          <p:nvPr/>
        </p:nvSpPr>
        <p:spPr>
          <a:xfrm>
            <a:off x="576200" y="526425"/>
            <a:ext cx="10497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Barlow"/>
                <a:ea typeface="Barlow"/>
                <a:cs typeface="Barlow"/>
                <a:sym typeface="Barlow"/>
              </a:rPr>
              <a:t>Spunti di riflessione : reti familiari e welfare 1 </a:t>
            </a:r>
            <a:endParaRPr sz="2800" b="1">
              <a:solidFill>
                <a:schemeClr val="lt1"/>
              </a:solidFill>
              <a:latin typeface="Barlow"/>
              <a:ea typeface="Barlow"/>
              <a:cs typeface="Barlow"/>
              <a:sym typeface="Barlow"/>
            </a:endParaRPr>
          </a:p>
          <a:p>
            <a:pPr marL="0" marR="0" lvl="0" indent="0" algn="l" rtl="0">
              <a:spcBef>
                <a:spcPts val="0"/>
              </a:spcBef>
              <a:spcAft>
                <a:spcPts val="0"/>
              </a:spcAft>
              <a:buNone/>
            </a:pPr>
            <a:endParaRPr sz="2800" b="1">
              <a:solidFill>
                <a:schemeClr val="lt1"/>
              </a:solidFill>
              <a:latin typeface="Barlow"/>
              <a:ea typeface="Barlow"/>
              <a:cs typeface="Barlow"/>
              <a:sym typeface="Barlow"/>
            </a:endParaRPr>
          </a:p>
        </p:txBody>
      </p:sp>
      <p:pic>
        <p:nvPicPr>
          <p:cNvPr id="10" name="Immagine 9">
            <a:extLst>
              <a:ext uri="{FF2B5EF4-FFF2-40B4-BE49-F238E27FC236}">
                <a16:creationId xmlns="" xmlns:a16="http://schemas.microsoft.com/office/drawing/2014/main" id="{63AB422E-50C5-7A4E-9D26-F1F1B19CB407}"/>
              </a:ext>
            </a:extLst>
          </p:cNvPr>
          <p:cNvPicPr>
            <a:picLocks noChangeAspect="1"/>
          </p:cNvPicPr>
          <p:nvPr/>
        </p:nvPicPr>
        <p:blipFill>
          <a:blip r:embed="rId4"/>
          <a:stretch>
            <a:fillRect/>
          </a:stretch>
        </p:blipFill>
        <p:spPr>
          <a:xfrm>
            <a:off x="10719303" y="6282764"/>
            <a:ext cx="1350017" cy="408409"/>
          </a:xfrm>
          <a:prstGeom prst="rect">
            <a:avLst/>
          </a:prstGeom>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1178</Words>
  <Application>Microsoft Office PowerPoint</Application>
  <PresentationFormat>Widescreen</PresentationFormat>
  <Paragraphs>93</Paragraphs>
  <Slides>18</Slides>
  <Notes>18</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Calibri</vt:lpstr>
      <vt:lpstr>Barlow Black</vt:lpstr>
      <vt:lpstr>Barlow</vt:lpstr>
      <vt:lpstr>Barlow Medium</vt:lpstr>
      <vt:lpstr>Barlow SemiBold</vt:lpstr>
      <vt:lpstr>Arial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Windows User</dc:creator>
  <cp:lastModifiedBy>pcoa</cp:lastModifiedBy>
  <cp:revision>12</cp:revision>
  <dcterms:created xsi:type="dcterms:W3CDTF">2023-04-28T17:28:16Z</dcterms:created>
  <dcterms:modified xsi:type="dcterms:W3CDTF">2023-05-10T11:23:31Z</dcterms:modified>
</cp:coreProperties>
</file>